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2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3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6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7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8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9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20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21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2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3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4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5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6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7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8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9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30.xml" ContentType="application/vnd.openxmlformats-officedocument.theme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31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32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  <p:sldMasterId id="2147483721" r:id="rId7"/>
    <p:sldMasterId id="2147483725" r:id="rId8"/>
    <p:sldMasterId id="2147483737" r:id="rId9"/>
    <p:sldMasterId id="2147483741" r:id="rId10"/>
    <p:sldMasterId id="2147483748" r:id="rId11"/>
    <p:sldMasterId id="2147483768" r:id="rId12"/>
    <p:sldMasterId id="2147483775" r:id="rId13"/>
    <p:sldMasterId id="2147483792" r:id="rId14"/>
    <p:sldMasterId id="2147483799" r:id="rId15"/>
    <p:sldMasterId id="2147483806" r:id="rId16"/>
    <p:sldMasterId id="2147483823" r:id="rId17"/>
    <p:sldMasterId id="2147483830" r:id="rId18"/>
    <p:sldMasterId id="2147483848" r:id="rId19"/>
    <p:sldMasterId id="2147483855" r:id="rId20"/>
    <p:sldMasterId id="2147483871" r:id="rId21"/>
    <p:sldMasterId id="2147483881" r:id="rId22"/>
    <p:sldMasterId id="2147483889" r:id="rId23"/>
    <p:sldMasterId id="2147483896" r:id="rId24"/>
    <p:sldMasterId id="2147483913" r:id="rId25"/>
    <p:sldMasterId id="2147483921" r:id="rId26"/>
    <p:sldMasterId id="2147483938" r:id="rId27"/>
    <p:sldMasterId id="2147483946" r:id="rId28"/>
    <p:sldMasterId id="2147483963" r:id="rId29"/>
    <p:sldMasterId id="2147483979" r:id="rId30"/>
    <p:sldMasterId id="2147483986" r:id="rId31"/>
    <p:sldMasterId id="2147483993" r:id="rId32"/>
    <p:sldMasterId id="2147484009" r:id="rId33"/>
    <p:sldMasterId id="2147484016" r:id="rId34"/>
    <p:sldMasterId id="2147484023" r:id="rId35"/>
    <p:sldMasterId id="2147484039" r:id="rId36"/>
  </p:sldMasterIdLst>
  <p:notesMasterIdLst>
    <p:notesMasterId r:id="rId82"/>
  </p:notesMasterIdLst>
  <p:handoutMasterIdLst>
    <p:handoutMasterId r:id="rId83"/>
  </p:handoutMasterIdLst>
  <p:sldIdLst>
    <p:sldId id="372" r:id="rId37"/>
    <p:sldId id="563" r:id="rId38"/>
    <p:sldId id="564" r:id="rId39"/>
    <p:sldId id="593" r:id="rId40"/>
    <p:sldId id="592" r:id="rId41"/>
    <p:sldId id="581" r:id="rId42"/>
    <p:sldId id="566" r:id="rId43"/>
    <p:sldId id="584" r:id="rId44"/>
    <p:sldId id="594" r:id="rId45"/>
    <p:sldId id="582" r:id="rId46"/>
    <p:sldId id="590" r:id="rId47"/>
    <p:sldId id="567" r:id="rId48"/>
    <p:sldId id="595" r:id="rId49"/>
    <p:sldId id="585" r:id="rId50"/>
    <p:sldId id="570" r:id="rId51"/>
    <p:sldId id="534" r:id="rId52"/>
    <p:sldId id="535" r:id="rId53"/>
    <p:sldId id="531" r:id="rId54"/>
    <p:sldId id="374" r:id="rId55"/>
    <p:sldId id="375" r:id="rId56"/>
    <p:sldId id="574" r:id="rId57"/>
    <p:sldId id="378" r:id="rId58"/>
    <p:sldId id="379" r:id="rId59"/>
    <p:sldId id="381" r:id="rId60"/>
    <p:sldId id="547" r:id="rId61"/>
    <p:sldId id="548" r:id="rId62"/>
    <p:sldId id="386" r:id="rId63"/>
    <p:sldId id="533" r:id="rId64"/>
    <p:sldId id="554" r:id="rId65"/>
    <p:sldId id="550" r:id="rId66"/>
    <p:sldId id="549" r:id="rId67"/>
    <p:sldId id="551" r:id="rId68"/>
    <p:sldId id="552" r:id="rId69"/>
    <p:sldId id="553" r:id="rId70"/>
    <p:sldId id="561" r:id="rId71"/>
    <p:sldId id="577" r:id="rId72"/>
    <p:sldId id="578" r:id="rId73"/>
    <p:sldId id="568" r:id="rId74"/>
    <p:sldId id="586" r:id="rId75"/>
    <p:sldId id="576" r:id="rId76"/>
    <p:sldId id="596" r:id="rId77"/>
    <p:sldId id="597" r:id="rId78"/>
    <p:sldId id="587" r:id="rId79"/>
    <p:sldId id="588" r:id="rId80"/>
    <p:sldId id="569" r:id="rId8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1B4E7"/>
    <a:srgbClr val="005DAA"/>
    <a:srgbClr val="FF7600"/>
    <a:srgbClr val="D91B5C"/>
    <a:srgbClr val="872175"/>
    <a:srgbClr val="009999"/>
    <a:srgbClr val="BCBDC0"/>
    <a:srgbClr val="E6E5D8"/>
    <a:srgbClr val="D9C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66546" autoAdjust="0"/>
  </p:normalViewPr>
  <p:slideViewPr>
    <p:cSldViewPr>
      <p:cViewPr varScale="1">
        <p:scale>
          <a:sx n="58" d="100"/>
          <a:sy n="58" d="100"/>
        </p:scale>
        <p:origin x="-2136" y="-67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2" y="3931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3.xml"/><Relationship Id="rId21" Type="http://schemas.openxmlformats.org/officeDocument/2006/relationships/slideMaster" Target="slideMasters/slideMaster18.xml"/><Relationship Id="rId34" Type="http://schemas.openxmlformats.org/officeDocument/2006/relationships/slideMaster" Target="slideMasters/slideMaster31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slide" Target="slides/slide14.xml"/><Relationship Id="rId55" Type="http://schemas.openxmlformats.org/officeDocument/2006/relationships/slide" Target="slides/slide19.xml"/><Relationship Id="rId63" Type="http://schemas.openxmlformats.org/officeDocument/2006/relationships/slide" Target="slides/slide27.xml"/><Relationship Id="rId68" Type="http://schemas.openxmlformats.org/officeDocument/2006/relationships/slide" Target="slides/slide32.xml"/><Relationship Id="rId76" Type="http://schemas.openxmlformats.org/officeDocument/2006/relationships/slide" Target="slides/slide40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35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Master" Target="slideMasters/slideMaster26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Master" Target="slideMasters/slideMaster29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slide" Target="slides/slide17.xml"/><Relationship Id="rId58" Type="http://schemas.openxmlformats.org/officeDocument/2006/relationships/slide" Target="slides/slide22.xml"/><Relationship Id="rId66" Type="http://schemas.openxmlformats.org/officeDocument/2006/relationships/slide" Target="slides/slide30.xml"/><Relationship Id="rId74" Type="http://schemas.openxmlformats.org/officeDocument/2006/relationships/slide" Target="slides/slide38.xml"/><Relationship Id="rId79" Type="http://schemas.openxmlformats.org/officeDocument/2006/relationships/slide" Target="slides/slide43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25.xml"/><Relationship Id="rId82" Type="http://schemas.openxmlformats.org/officeDocument/2006/relationships/notesMaster" Target="notesMasters/notesMaster1.xml"/><Relationship Id="rId19" Type="http://schemas.openxmlformats.org/officeDocument/2006/relationships/slideMaster" Target="slideMasters/slideMaster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Master" Target="slideMasters/slideMaster32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slide" Target="slides/slide20.xml"/><Relationship Id="rId64" Type="http://schemas.openxmlformats.org/officeDocument/2006/relationships/slide" Target="slides/slide28.xml"/><Relationship Id="rId69" Type="http://schemas.openxmlformats.org/officeDocument/2006/relationships/slide" Target="slides/slide33.xml"/><Relationship Id="rId77" Type="http://schemas.openxmlformats.org/officeDocument/2006/relationships/slide" Target="slides/slide4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15.xml"/><Relationship Id="rId72" Type="http://schemas.openxmlformats.org/officeDocument/2006/relationships/slide" Target="slides/slide36.xml"/><Relationship Id="rId80" Type="http://schemas.openxmlformats.org/officeDocument/2006/relationships/slide" Target="slides/slide44.xml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Master" Target="slideMasters/slideMaster30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59" Type="http://schemas.openxmlformats.org/officeDocument/2006/relationships/slide" Target="slides/slide23.xml"/><Relationship Id="rId67" Type="http://schemas.openxmlformats.org/officeDocument/2006/relationships/slide" Target="slides/slide31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5.xml"/><Relationship Id="rId54" Type="http://schemas.openxmlformats.org/officeDocument/2006/relationships/slide" Target="slides/slide18.xml"/><Relationship Id="rId62" Type="http://schemas.openxmlformats.org/officeDocument/2006/relationships/slide" Target="slides/slide26.xml"/><Relationship Id="rId70" Type="http://schemas.openxmlformats.org/officeDocument/2006/relationships/slide" Target="slides/slide34.xml"/><Relationship Id="rId75" Type="http://schemas.openxmlformats.org/officeDocument/2006/relationships/slide" Target="slides/slide39.xml"/><Relationship Id="rId83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Master" Target="slideMasters/slideMaster33.xml"/><Relationship Id="rId49" Type="http://schemas.openxmlformats.org/officeDocument/2006/relationships/slide" Target="slides/slide13.xml"/><Relationship Id="rId57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31" Type="http://schemas.openxmlformats.org/officeDocument/2006/relationships/slideMaster" Target="slideMasters/slideMaster28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60" Type="http://schemas.openxmlformats.org/officeDocument/2006/relationships/slide" Target="slides/slide24.xml"/><Relationship Id="rId65" Type="http://schemas.openxmlformats.org/officeDocument/2006/relationships/slide" Target="slides/slide29.xml"/><Relationship Id="rId73" Type="http://schemas.openxmlformats.org/officeDocument/2006/relationships/slide" Target="slides/slide37.xml"/><Relationship Id="rId78" Type="http://schemas.openxmlformats.org/officeDocument/2006/relationships/slide" Target="slides/slide42.xml"/><Relationship Id="rId81" Type="http://schemas.openxmlformats.org/officeDocument/2006/relationships/slide" Target="slides/slide45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762493139652047E-2"/>
          <c:y val="3.4375000000000037E-2"/>
          <c:w val="0.95523750686034758"/>
          <c:h val="0.916017371952998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Joining</c:v>
                </c:pt>
              </c:strCache>
            </c:strRef>
          </c:tx>
          <c:spPr>
            <a:solidFill>
              <a:srgbClr val="01B4E7"/>
            </a:solidFill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Development and training opportunities</c:v>
                </c:pt>
                <c:pt idx="1">
                  <c:v>Potential for personal and professional recognition</c:v>
                </c:pt>
                <c:pt idx="2">
                  <c:v>To have a positive impact globally</c:v>
                </c:pt>
                <c:pt idx="3">
                  <c:v>Professional networking/Business development opportunities</c:v>
                </c:pt>
                <c:pt idx="4">
                  <c:v>Friendship/Fellowship</c:v>
                </c:pt>
                <c:pt idx="5">
                  <c:v>To positively impact my community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3.3000000000000015E-2</c:v>
                </c:pt>
                <c:pt idx="1">
                  <c:v>4.3000000000000024E-2</c:v>
                </c:pt>
                <c:pt idx="2">
                  <c:v>8.2000000000000045E-2</c:v>
                </c:pt>
                <c:pt idx="3">
                  <c:v>0.18700000000000022</c:v>
                </c:pt>
                <c:pt idx="4">
                  <c:v>0.30000000000000032</c:v>
                </c:pt>
                <c:pt idx="5">
                  <c:v>0.35500000000000032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Staying</c:v>
                </c:pt>
              </c:strCache>
            </c:strRef>
          </c:tx>
          <c:spPr>
            <a:solidFill>
              <a:srgbClr val="8C7D7D">
                <a:alpha val="27000"/>
              </a:srgbClr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Development and training opportunities</c:v>
                </c:pt>
                <c:pt idx="1">
                  <c:v>Potential for personal and professional recognition</c:v>
                </c:pt>
                <c:pt idx="2">
                  <c:v>To have a positive impact globally</c:v>
                </c:pt>
                <c:pt idx="3">
                  <c:v>Professional networking/Business development opportunities</c:v>
                </c:pt>
                <c:pt idx="4">
                  <c:v>Friendship/Fellowship</c:v>
                </c:pt>
                <c:pt idx="5">
                  <c:v>To positively impact my community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3.5000000000000038E-2</c:v>
                </c:pt>
                <c:pt idx="1">
                  <c:v>2.300000000000001E-2</c:v>
                </c:pt>
                <c:pt idx="2">
                  <c:v>0.14500000000000018</c:v>
                </c:pt>
                <c:pt idx="3">
                  <c:v>5.2000000000000081E-2</c:v>
                </c:pt>
                <c:pt idx="4">
                  <c:v>0.38400000000000045</c:v>
                </c:pt>
                <c:pt idx="5">
                  <c:v>0.36100000000000032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100864"/>
        <c:axId val="50110848"/>
      </c:barChart>
      <c:catAx>
        <c:axId val="50100864"/>
        <c:scaling>
          <c:orientation val="minMax"/>
        </c:scaling>
        <c:delete val="1"/>
        <c:axPos val="b"/>
        <c:majorTickMark val="out"/>
        <c:minorTickMark val="none"/>
        <c:tickLblPos val="none"/>
        <c:crossAx val="50110848"/>
        <c:crosses val="autoZero"/>
        <c:auto val="1"/>
        <c:lblAlgn val="ctr"/>
        <c:lblOffset val="100"/>
        <c:noMultiLvlLbl val="0"/>
      </c:catAx>
      <c:valAx>
        <c:axId val="5011084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50100864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01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968"/>
            <a:ext cx="2946275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01" y="9429968"/>
            <a:ext cx="2946275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01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65" y="4715831"/>
            <a:ext cx="4984346" cy="446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968"/>
            <a:ext cx="2946275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01" y="9429968"/>
            <a:ext cx="2946275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effectLst/>
              </a:rPr>
              <a:t>Det prosjektet som Rotary nå gjennomfører er først og fremst et arbeid med omdømme. Vi omdefinerer måten vi presenterer oss på - for å gjøre oss mer synlige.  Vi har et fantastisk produkt, men veldig få vet noe om det.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="1" baseline="0" dirty="0" smtClean="0"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</a:rPr>
              <a:t>Vårt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engasjement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og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handlinger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kommer</a:t>
            </a:r>
            <a:r>
              <a:rPr lang="en-US" dirty="0" smtClean="0">
                <a:latin typeface="Arial" charset="0"/>
              </a:rPr>
              <a:t> inn </a:t>
            </a:r>
            <a:r>
              <a:rPr lang="en-US" dirty="0" err="1" smtClean="0">
                <a:latin typeface="Arial" charset="0"/>
              </a:rPr>
              <a:t>som</a:t>
            </a:r>
            <a:r>
              <a:rPr lang="en-US" dirty="0" smtClean="0">
                <a:latin typeface="Arial" charset="0"/>
              </a:rPr>
              <a:t> en </a:t>
            </a:r>
            <a:r>
              <a:rPr lang="en-US" dirty="0" err="1" smtClean="0">
                <a:latin typeface="Arial" charset="0"/>
              </a:rPr>
              <a:t>vesentlig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faktor</a:t>
            </a:r>
            <a:endParaRPr lang="en-US" dirty="0" smtClean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endParaRPr lang="en-US" b="1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2525" cy="37211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621" y="4715154"/>
            <a:ext cx="5444434" cy="4465264"/>
          </a:xfrm>
          <a:noFill/>
          <a:ln/>
        </p:spPr>
        <p:txBody>
          <a:bodyPr lIns="91435" tIns="45718" rIns="91435" bIns="45718"/>
          <a:lstStyle/>
          <a:p>
            <a:r>
              <a:rPr lang="en-US" sz="1600" dirty="0" smtClean="0">
                <a:latin typeface="Arial" pitchFamily="34" charset="0"/>
                <a:ea typeface="ＭＳ Ｐゴシック" pitchFamily="34" charset="-128"/>
              </a:rPr>
              <a:t>When you present the Strategic Plan to districts and clubs, let them look at it as an inspiration to the long-term planning, which you encourage them to make. </a:t>
            </a:r>
          </a:p>
          <a:p>
            <a:r>
              <a:rPr lang="en-US" sz="1600" dirty="0" smtClean="0">
                <a:latin typeface="Arial" pitchFamily="34" charset="0"/>
                <a:ea typeface="ＭＳ Ｐゴシック" pitchFamily="34" charset="-128"/>
              </a:rPr>
              <a:t>It gives a general view of the 3 strategic priorities and in the elements as the RI board sees them.</a:t>
            </a:r>
          </a:p>
          <a:p>
            <a:endParaRPr lang="en-US" sz="1600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sz="1600" dirty="0" smtClean="0">
                <a:latin typeface="Arial" pitchFamily="34" charset="0"/>
                <a:ea typeface="ＭＳ Ｐゴシック" pitchFamily="34" charset="-128"/>
              </a:rPr>
              <a:t>Motivate districts and clubs to find ideas for their planning.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BD0FE-5256-443B-BB8E-D10D070339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33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dirty="0" err="1" smtClean="0"/>
              <a:t>Faktum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at </a:t>
            </a:r>
            <a:r>
              <a:rPr lang="en-US" dirty="0" err="1" smtClean="0"/>
              <a:t>Rotarys</a:t>
            </a:r>
            <a:r>
              <a:rPr lang="en-US" dirty="0" smtClean="0"/>
              <a:t> Public Image </a:t>
            </a:r>
            <a:r>
              <a:rPr lang="en-US" dirty="0" err="1" smtClean="0"/>
              <a:t>undersøkelse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forteller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oss</a:t>
            </a:r>
            <a:r>
              <a:rPr lang="en-US" baseline="0" dirty="0" smtClean="0"/>
              <a:t> at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befolkningen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ikke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kjenner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oss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49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>
              <a:latin typeface="Times New Roman" pitchFamily="18" charset="0"/>
              <a:ea typeface="ＭＳ Ｐゴシック" pitchFamily="34" charset="-128"/>
            </a:endParaRPr>
          </a:p>
          <a:p>
            <a:endParaRPr lang="en-US" b="1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1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FDC6A-A29F-43A3-BE22-147F36D8936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33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39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91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81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3162" tIns="46581" rIns="93162" bIns="4658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5A73F-FB11-489F-B301-9C99E6906B6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68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81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r>
              <a:rPr lang="en-US" dirty="0" smtClean="0"/>
              <a:t>5 </a:t>
            </a:r>
            <a:r>
              <a:rPr lang="en-US" dirty="0" err="1" smtClean="0"/>
              <a:t>Kjerneverdier</a:t>
            </a:r>
            <a:r>
              <a:rPr lang="en-US" dirty="0" smtClean="0"/>
              <a:t>: </a:t>
            </a:r>
            <a:r>
              <a:rPr lang="en-US" dirty="0" err="1" smtClean="0"/>
              <a:t>Tjeneste</a:t>
            </a:r>
            <a:r>
              <a:rPr lang="en-US" dirty="0" smtClean="0"/>
              <a:t>, </a:t>
            </a:r>
            <a:r>
              <a:rPr lang="en-US" dirty="0" err="1" smtClean="0"/>
              <a:t>Fellesskap</a:t>
            </a:r>
            <a:r>
              <a:rPr lang="en-US" dirty="0" smtClean="0"/>
              <a:t> – </a:t>
            </a:r>
            <a:r>
              <a:rPr lang="en-US" dirty="0" err="1" smtClean="0"/>
              <a:t>vennskap</a:t>
            </a:r>
            <a:r>
              <a:rPr lang="en-US" dirty="0" smtClean="0"/>
              <a:t> – </a:t>
            </a:r>
            <a:r>
              <a:rPr lang="en-US" dirty="0" err="1" smtClean="0"/>
              <a:t>kameratskap</a:t>
            </a:r>
            <a:r>
              <a:rPr lang="en-US" dirty="0" smtClean="0"/>
              <a:t>, </a:t>
            </a:r>
            <a:r>
              <a:rPr lang="en-US" dirty="0" err="1" smtClean="0"/>
              <a:t>Mangfold</a:t>
            </a:r>
            <a:r>
              <a:rPr lang="en-US" dirty="0" smtClean="0"/>
              <a:t>, </a:t>
            </a:r>
            <a:r>
              <a:rPr lang="en-US" dirty="0" err="1" smtClean="0"/>
              <a:t>Integritet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Lederskap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03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FDC6A-A29F-43A3-BE22-147F36D8936D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01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FDC6A-A29F-43A3-BE22-147F36D8936D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813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defTabSz="881365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FDC6A-A29F-43A3-BE22-147F36D8936D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78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FDC6A-A29F-43A3-BE22-147F36D8936D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112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FDC6A-A29F-43A3-BE22-147F36D8936D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81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0338" y="744538"/>
            <a:ext cx="4160837" cy="312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9345" y="4007574"/>
            <a:ext cx="5690462" cy="5174907"/>
          </a:xfrm>
        </p:spPr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17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597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0338" y="744538"/>
            <a:ext cx="4160837" cy="312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9345" y="4007574"/>
            <a:ext cx="5690462" cy="5174907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1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75B6C-41D0-4836-8100-3F44CF3DBFC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49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40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61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50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50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27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2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2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3000">
                <a:latin typeface="Georgia"/>
                <a:cs typeface="Georgia"/>
              </a:defRPr>
            </a:lvl1pPr>
            <a:lvl2pPr>
              <a:buClr>
                <a:schemeClr val="accent1"/>
              </a:buClr>
              <a:defRPr sz="2600">
                <a:latin typeface="Georgia"/>
                <a:cs typeface="Georgia"/>
              </a:defRPr>
            </a:lvl2pPr>
            <a:lvl3pPr>
              <a:buClr>
                <a:schemeClr val="accent1"/>
              </a:buCl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86" y="2130426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369" y="3886200"/>
            <a:ext cx="6400800" cy="5013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90" y="4387583"/>
            <a:ext cx="2133600" cy="365125"/>
          </a:xfrm>
          <a:prstGeom prst="rect">
            <a:avLst/>
          </a:prstGeom>
        </p:spPr>
        <p:txBody>
          <a:bodyPr lIns="91425" tIns="45713" rIns="91425" bIns="45713" anchor="t"/>
          <a:lstStyle>
            <a:lvl1pPr>
              <a:defRPr sz="1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64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L general template for pptv2-0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129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01" y="4421829"/>
            <a:ext cx="777188" cy="77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65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F974C078-8AA0-420D-803C-2699BAB1EEEE}" type="datetime1">
              <a:rPr lang="da-DK" smtClean="0">
                <a:solidFill>
                  <a:srgbClr val="958D85"/>
                </a:solidFill>
              </a:rPr>
              <a:pPr/>
              <a:t>15-03-2014</a:t>
            </a:fld>
            <a:endParaRPr lang="da-DK">
              <a:solidFill>
                <a:srgbClr val="958D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smtClean="0">
                <a:solidFill>
                  <a:srgbClr val="958D85"/>
                </a:solidFill>
              </a:rPr>
              <a:t>Development of Clubs</a:t>
            </a:r>
            <a:endParaRPr lang="da-DK">
              <a:solidFill>
                <a:srgbClr val="958D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DAB77DFF-FD3C-4A59-9D9B-2AE27790B6F7}" type="slidenum">
              <a:rPr lang="da-DK" smtClean="0">
                <a:solidFill>
                  <a:srgbClr val="958D85"/>
                </a:solidFill>
              </a:rPr>
              <a:pPr/>
              <a:t>‹#›</a:t>
            </a:fld>
            <a:endParaRPr lang="da-DK">
              <a:solidFill>
                <a:srgbClr val="958D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55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90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Relationship Id="rId9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96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01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Relationship Id="rId9" Type="http://schemas.openxmlformats.org/officeDocument/2006/relationships/image" Target="../media/image2.gi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38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9.xml"/><Relationship Id="rId9" Type="http://schemas.openxmlformats.org/officeDocument/2006/relationships/image" Target="../media/image2.gi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43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59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7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166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2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7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94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5.xml"/><Relationship Id="rId9" Type="http://schemas.openxmlformats.org/officeDocument/2006/relationships/image" Target="../media/image2.gif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slideLayout" Target="../slideLayouts/slideLayout21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17" Type="http://schemas.openxmlformats.org/officeDocument/2006/relationships/theme" Target="../theme/theme23.xml"/><Relationship Id="rId2" Type="http://schemas.openxmlformats.org/officeDocument/2006/relationships/slideLayout" Target="../slideLayouts/slideLayout199.xml"/><Relationship Id="rId16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1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8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217.xml"/><Relationship Id="rId9" Type="http://schemas.openxmlformats.org/officeDocument/2006/relationships/image" Target="../media/image1.emf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23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17" Type="http://schemas.openxmlformats.org/officeDocument/2006/relationships/theme" Target="../theme/theme25.xml"/><Relationship Id="rId2" Type="http://schemas.openxmlformats.org/officeDocument/2006/relationships/slideLayout" Target="../slideLayouts/slideLayout222.xml"/><Relationship Id="rId16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23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38.xml"/><Relationship Id="rId16" Type="http://schemas.openxmlformats.org/officeDocument/2006/relationships/theme" Target="../theme/theme26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slideLayout" Target="../slideLayouts/slideLayout250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54.xml"/><Relationship Id="rId7" Type="http://schemas.openxmlformats.org/officeDocument/2006/relationships/theme" Target="../theme/theme27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60.xml"/><Relationship Id="rId7" Type="http://schemas.openxmlformats.org/officeDocument/2006/relationships/theme" Target="../theme/theme28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61.xml"/><Relationship Id="rId9" Type="http://schemas.openxmlformats.org/officeDocument/2006/relationships/image" Target="../media/image2.gif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5.xml"/><Relationship Id="rId16" Type="http://schemas.openxmlformats.org/officeDocument/2006/relationships/theme" Target="../theme/theme29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5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slideLayout" Target="../slideLayouts/slideLayout27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81.xml"/><Relationship Id="rId7" Type="http://schemas.openxmlformats.org/officeDocument/2006/relationships/theme" Target="../theme/theme30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8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87.xml"/><Relationship Id="rId7" Type="http://schemas.openxmlformats.org/officeDocument/2006/relationships/theme" Target="../theme/theme31.xml"/><Relationship Id="rId2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8.xml"/><Relationship Id="rId9" Type="http://schemas.openxmlformats.org/officeDocument/2006/relationships/image" Target="../media/image2.gif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303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2.xml"/><Relationship Id="rId16" Type="http://schemas.openxmlformats.org/officeDocument/2006/relationships/theme" Target="../theme/theme3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08.xml"/><Relationship Id="rId7" Type="http://schemas.openxmlformats.org/officeDocument/2006/relationships/theme" Target="../theme/theme33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2.gi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4" r:id="rId2"/>
    <p:sldLayoutId id="2147483715" r:id="rId3"/>
    <p:sldLayoutId id="2147483716" r:id="rId4"/>
    <p:sldLayoutId id="2147483717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 |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6165850"/>
            <a:ext cx="1371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Bildobjekt 1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260350"/>
            <a:ext cx="2881313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654558" y="6468269"/>
            <a:ext cx="3035300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 </a:t>
            </a:r>
            <a:r>
              <a:rPr lang="en-US" sz="900" dirty="0" smtClean="0">
                <a:solidFill>
                  <a:srgbClr val="BCBDC0"/>
                </a:solidFill>
                <a:latin typeface="Arial Narrow" pitchFamily="34" charset="0"/>
              </a:rPr>
              <a:t>|  </a:t>
            </a:r>
            <a:fld id="{DB76FC0A-24B2-4220-BB73-0D9A0BB06C5B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063" y="6477000"/>
            <a:ext cx="3106737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 </a:t>
            </a:r>
            <a:r>
              <a:rPr lang="en-US" sz="900" dirty="0" smtClean="0">
                <a:solidFill>
                  <a:srgbClr val="BCBDC0"/>
                </a:solidFill>
                <a:latin typeface="Arial Narrow" pitchFamily="34" charset="0"/>
              </a:rPr>
              <a:t>|  </a:t>
            </a:r>
            <a:fld id="{3A32962B-230F-44D9-B5A0-1D0EB9BD11CE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 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 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2120" y="6477000"/>
            <a:ext cx="303468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 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52120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2" r:id="rId2"/>
    <p:sldLayoutId id="2147483705" r:id="rId3"/>
    <p:sldLayoutId id="2147483703" r:id="rId4"/>
    <p:sldLayoutId id="2147483718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2" r:id="rId14"/>
    <p:sldLayoutId id="2147483663" r:id="rId15"/>
    <p:sldLayoutId id="2147483720" r:id="rId1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2120" y="6477000"/>
            <a:ext cx="303468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 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2080" y="6503149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 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 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 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 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2120" y="6477000"/>
            <a:ext cx="303468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 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 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2120" y="6477000"/>
            <a:ext cx="303468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10" r:id="rId3"/>
    <p:sldLayoutId id="2147483708" r:id="rId4"/>
    <p:sldLayoutId id="2147483719" r:id="rId5"/>
    <p:sldLayoutId id="2147483709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24128" y="6477000"/>
            <a:ext cx="29626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 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 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8144" y="6477000"/>
            <a:ext cx="281865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 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6165126"/>
            <a:ext cx="136817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57057" y="6500031"/>
            <a:ext cx="303468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5716" y="6477000"/>
            <a:ext cx="317869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404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 ELECT TRAINING SEMINAR 15.03.201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4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7" r:id="rId1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myrotary" TargetMode="External"/><Relationship Id="rId2" Type="http://schemas.openxmlformats.org/officeDocument/2006/relationships/hyperlink" Target="http://www.rotary.org/" TargetMode="External"/><Relationship Id="rId1" Type="http://schemas.openxmlformats.org/officeDocument/2006/relationships/slideLayout" Target="../slideLayouts/slideLayout42.xml"/><Relationship Id="rId6" Type="http://schemas.openxmlformats.org/officeDocument/2006/relationships/hyperlink" Target="http://www.rotary.org/brandcenter" TargetMode="External"/><Relationship Id="rId5" Type="http://schemas.openxmlformats.org/officeDocument/2006/relationships/hyperlink" Target="http://www.rotary.org/showcase" TargetMode="External"/><Relationship Id="rId4" Type="http://schemas.openxmlformats.org/officeDocument/2006/relationships/hyperlink" Target="http://www.rotary.org/clubcrentra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inger.britt.zeiner@zeiner.no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b="48657"/>
          <a:stretch/>
        </p:blipFill>
        <p:spPr>
          <a:xfrm>
            <a:off x="7104" y="4267200"/>
            <a:ext cx="9144000" cy="26719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lIns="0" tIns="0" rIns="0" bIns="0" anchor="ctr" anchorCtr="0"/>
          <a:lstStyle/>
          <a:p>
            <a:r>
              <a:rPr lang="en-US" sz="3600" dirty="0" smtClean="0"/>
              <a:t>ROTARYS STRATEGIER</a:t>
            </a:r>
            <a:br>
              <a:rPr lang="en-US" sz="3600" dirty="0" smtClean="0"/>
            </a:br>
            <a:r>
              <a:rPr lang="en-US" sz="3600" dirty="0" smtClean="0"/>
              <a:t>STYRKE  ROTARY – VI ER HVA VI GJØR</a:t>
            </a:r>
            <a:br>
              <a:rPr lang="en-US" sz="3600" dirty="0" smtClean="0"/>
            </a:br>
            <a:r>
              <a:rPr lang="en-US" sz="2800" dirty="0" smtClean="0"/>
              <a:t>Inger-Britt Zeiner, Rotary Public Image Coordinator </a:t>
            </a:r>
            <a:r>
              <a:rPr lang="en-US" sz="2800" dirty="0" err="1" smtClean="0"/>
              <a:t>sone</a:t>
            </a:r>
            <a:r>
              <a:rPr lang="en-US" sz="2800" dirty="0" smtClean="0"/>
              <a:t> 16</a:t>
            </a:r>
            <a:endParaRPr lang="en-US" sz="3600" dirty="0">
              <a:solidFill>
                <a:schemeClr val="bg1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3729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3 STRATEGIER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200" dirty="0" err="1"/>
              <a:t>Støtte</a:t>
            </a:r>
            <a:r>
              <a:rPr lang="en-GB" sz="3200" dirty="0"/>
              <a:t> </a:t>
            </a:r>
            <a:r>
              <a:rPr lang="en-GB" sz="3200" dirty="0" err="1"/>
              <a:t>og</a:t>
            </a:r>
            <a:r>
              <a:rPr lang="en-GB" sz="3200" dirty="0"/>
              <a:t> </a:t>
            </a:r>
            <a:r>
              <a:rPr lang="en-GB" sz="3200" dirty="0" err="1"/>
              <a:t>styrke</a:t>
            </a:r>
            <a:r>
              <a:rPr lang="en-GB" sz="3200" dirty="0"/>
              <a:t> </a:t>
            </a:r>
            <a:r>
              <a:rPr lang="en-GB" sz="3200" dirty="0" err="1"/>
              <a:t>klubbene</a:t>
            </a:r>
            <a:endParaRPr lang="en-GB" sz="3200" dirty="0"/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 err="1"/>
              <a:t>Fokusere</a:t>
            </a:r>
            <a:r>
              <a:rPr lang="en-GB" sz="3200" dirty="0"/>
              <a:t> </a:t>
            </a:r>
            <a:r>
              <a:rPr lang="en-GB" sz="3200" dirty="0" err="1"/>
              <a:t>på</a:t>
            </a:r>
            <a:r>
              <a:rPr lang="en-GB" sz="3200" dirty="0"/>
              <a:t> </a:t>
            </a:r>
            <a:r>
              <a:rPr lang="en-GB" sz="3200" dirty="0" err="1"/>
              <a:t>og</a:t>
            </a:r>
            <a:r>
              <a:rPr lang="en-GB" sz="3200" dirty="0"/>
              <a:t> </a:t>
            </a:r>
            <a:r>
              <a:rPr lang="en-GB" sz="3200" dirty="0" err="1"/>
              <a:t>øke</a:t>
            </a:r>
            <a:r>
              <a:rPr lang="en-GB" sz="3200" dirty="0"/>
              <a:t> </a:t>
            </a:r>
            <a:r>
              <a:rPr lang="en-GB" sz="3200" dirty="0" err="1"/>
              <a:t>humanitær</a:t>
            </a:r>
            <a:r>
              <a:rPr lang="en-GB" sz="3200" dirty="0"/>
              <a:t> </a:t>
            </a:r>
            <a:r>
              <a:rPr lang="en-GB" sz="3200" dirty="0" err="1"/>
              <a:t>tjeneste</a:t>
            </a:r>
            <a:endParaRPr lang="en-GB" sz="3200" dirty="0"/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 err="1"/>
              <a:t>Forsterke</a:t>
            </a:r>
            <a:r>
              <a:rPr lang="en-GB" sz="3200" dirty="0"/>
              <a:t> den </a:t>
            </a:r>
            <a:r>
              <a:rPr lang="en-GB" sz="3200" dirty="0" err="1"/>
              <a:t>offentlige</a:t>
            </a:r>
            <a:r>
              <a:rPr lang="en-GB" sz="3200" dirty="0"/>
              <a:t> </a:t>
            </a:r>
            <a:r>
              <a:rPr lang="en-GB" sz="3200" dirty="0" err="1"/>
              <a:t>oppmerksomheten</a:t>
            </a:r>
            <a:r>
              <a:rPr lang="en-GB" sz="3200" dirty="0"/>
              <a:t> </a:t>
            </a:r>
            <a:r>
              <a:rPr lang="en-GB" sz="3200" dirty="0" err="1"/>
              <a:t>og</a:t>
            </a:r>
            <a:r>
              <a:rPr lang="en-GB" sz="3200" dirty="0"/>
              <a:t> </a:t>
            </a:r>
            <a:r>
              <a:rPr lang="en-GB" sz="3200" dirty="0" err="1" smtClean="0"/>
              <a:t>profilen</a:t>
            </a:r>
            <a:r>
              <a:rPr lang="en-GB" sz="3200" dirty="0" smtClean="0"/>
              <a:t> - PR </a:t>
            </a:r>
            <a:r>
              <a:rPr lang="en-GB" sz="3200" dirty="0" err="1"/>
              <a:t>og</a:t>
            </a:r>
            <a:r>
              <a:rPr lang="en-GB" sz="3200" dirty="0"/>
              <a:t> </a:t>
            </a:r>
            <a:r>
              <a:rPr lang="en-GB" sz="3200" dirty="0" err="1"/>
              <a:t>kommunikasjon</a:t>
            </a:r>
            <a:endParaRPr lang="en-GB" sz="32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2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432048"/>
          </a:xfrm>
        </p:spPr>
        <p:txBody>
          <a:bodyPr anchor="ctr"/>
          <a:lstStyle/>
          <a:p>
            <a:pPr eaLnBrk="1" hangingPunct="1"/>
            <a:r>
              <a:rPr lang="en-US" sz="2800" dirty="0" smtClean="0"/>
              <a:t> PLAN FOR INSPIRASJON</a:t>
            </a:r>
          </a:p>
        </p:txBody>
      </p:sp>
      <p:graphicFrame>
        <p:nvGraphicFramePr>
          <p:cNvPr id="15872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816119"/>
              </p:ext>
            </p:extLst>
          </p:nvPr>
        </p:nvGraphicFramePr>
        <p:xfrm>
          <a:off x="713904" y="909188"/>
          <a:ext cx="7772608" cy="5286469"/>
        </p:xfrm>
        <a:graphic>
          <a:graphicData uri="http://schemas.openxmlformats.org/drawingml/2006/table">
            <a:tbl>
              <a:tblPr/>
              <a:tblGrid>
                <a:gridCol w="2749724"/>
                <a:gridCol w="2636909"/>
                <a:gridCol w="2385975"/>
              </a:tblGrid>
              <a:tr h="1167657">
                <a:tc>
                  <a:txBody>
                    <a:bodyPr/>
                    <a:lstStyle/>
                    <a:p>
                      <a:pPr marL="487363" marR="0" lvl="0" indent="-487363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Støtte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og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styrke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klubbene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4670" marR="84670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487363" marR="0" lvl="0" indent="-487363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Fokusere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på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og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øke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humanitær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tjeneste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4670" marR="84670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87363" marR="0" lvl="0" indent="-487363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PR</a:t>
                      </a:r>
                    </a:p>
                    <a:p>
                      <a:pPr marL="487363" marR="0" lvl="0" indent="-487363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kommunikasjon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4670" marR="84670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41188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"/>
                        <a:tabLst>
                          <a:tab pos="1143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Foster club innovation and flexibility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"/>
                        <a:tabLst>
                          <a:tab pos="1143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Encourage clubs to participate in a variety of service activities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"/>
                        <a:tabLst>
                          <a:tab pos="1143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Promote membership diversity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"/>
                        <a:tabLst>
                          <a:tab pos="1143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Improve member recruitment and retention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"/>
                        <a:tabLst>
                          <a:tab pos="1143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Develop leaders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"/>
                        <a:tabLst>
                          <a:tab pos="1143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Start new, dynamic clubs Extend Rotary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"/>
                        <a:tabLst>
                          <a:tab pos="1143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Encourage strategic planning at club and district levels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4670" marR="84670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"/>
                        <a:tabLst>
                          <a:tab pos="171450" algn="l"/>
                          <a:tab pos="11430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Eradicate polio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"/>
                        <a:tabLst>
                          <a:tab pos="171450" algn="l"/>
                          <a:tab pos="11430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Increase sustainable service focused on programs and activities that support  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o"/>
                        <a:tabLst>
                          <a:tab pos="171450" algn="l"/>
                          <a:tab pos="11430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Youth and young leaders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o"/>
                        <a:tabLst>
                          <a:tab pos="171450" algn="l"/>
                          <a:tab pos="11430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TRF’s six areas of focus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"/>
                        <a:tabLst>
                          <a:tab pos="171450" algn="l"/>
                          <a:tab pos="11430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Increase collaboration and connection with other organizations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"/>
                        <a:tabLst>
                          <a:tab pos="171450" algn="l"/>
                          <a:tab pos="11430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Create significant projects both locally and internationally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4670" marR="84670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"/>
                        <a:tabLst>
                          <a:tab pos="228600" algn="l"/>
                          <a:tab pos="28575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Unify image and brand awareness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"/>
                        <a:tabLst>
                          <a:tab pos="228600" algn="l"/>
                          <a:tab pos="28575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Publicize action-oriented service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"/>
                        <a:tabLst>
                          <a:tab pos="228600" algn="l"/>
                          <a:tab pos="28575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Promote core values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"/>
                        <a:tabLst>
                          <a:tab pos="228600" algn="l"/>
                          <a:tab pos="28575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Emphasize vocational service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"/>
                        <a:tabLst>
                          <a:tab pos="228600" algn="l"/>
                          <a:tab pos="28575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Encourage clubs to promote their networking opportunities and signature activities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4670" marR="84670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54" name="Rectangle 2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270491"/>
            <a:ext cx="9144000" cy="399864"/>
          </a:xfrm>
          <a:prstGeom prst="rect">
            <a:avLst/>
          </a:prstGeom>
          <a:noFill/>
        </p:spPr>
        <p:txBody>
          <a:bodyPr lIns="64310" tIns="32155" rIns="64310" bIns="32155"/>
          <a:lstStyle/>
          <a:p>
            <a:endParaRPr lang="da-DK" dirty="0"/>
          </a:p>
        </p:txBody>
      </p:sp>
      <p:sp>
        <p:nvSpPr>
          <p:cNvPr id="23555" name="Slide Number Placeholder 5"/>
          <p:cNvSpPr txBox="1">
            <a:spLocks noGrp="1"/>
          </p:cNvSpPr>
          <p:nvPr/>
        </p:nvSpPr>
        <p:spPr bwMode="auto">
          <a:xfrm>
            <a:off x="6552958" y="6244801"/>
            <a:ext cx="2133340" cy="47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algn="r" defTabSz="914405" eaLnBrk="1" hangingPunct="1"/>
            <a:fld id="{0D79E484-8294-4F16-A112-E445206EEA8C}" type="slidenum">
              <a:rPr lang="en-US" sz="1400">
                <a:latin typeface="Calibri" pitchFamily="34" charset="0"/>
                <a:cs typeface="Arial" pitchFamily="34" charset="0"/>
              </a:rPr>
              <a:pPr algn="r" defTabSz="914405" eaLnBrk="1" hangingPunct="1"/>
              <a:t>11</a:t>
            </a:fld>
            <a:endParaRPr lang="en-US" sz="14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192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ROTAYRY FOUNDATION – 6 FOKUSOMRÅDER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Fred </a:t>
            </a:r>
            <a:r>
              <a:rPr lang="nb-NO" dirty="0"/>
              <a:t>og </a:t>
            </a:r>
            <a:r>
              <a:rPr lang="nb-NO" dirty="0" smtClean="0"/>
              <a:t>konfliktforebygging/løsning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Sykdomsforebygging </a:t>
            </a:r>
            <a:r>
              <a:rPr lang="nb-NO" dirty="0"/>
              <a:t>og </a:t>
            </a:r>
            <a:r>
              <a:rPr lang="nb-NO" dirty="0" smtClean="0"/>
              <a:t>behandling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Vann og sanitær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Barn- og mødrehelse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01B4E7"/>
                </a:solidFill>
              </a:rPr>
              <a:t>5</a:t>
            </a:r>
            <a:r>
              <a:rPr lang="nb-NO" dirty="0" smtClean="0">
                <a:solidFill>
                  <a:srgbClr val="00AEEF"/>
                </a:solidFill>
              </a:rPr>
              <a:t>. </a:t>
            </a:r>
            <a:r>
              <a:rPr lang="nb-NO" dirty="0" smtClean="0"/>
              <a:t> Grunnutdanning </a:t>
            </a:r>
            <a:r>
              <a:rPr lang="nb-NO" dirty="0"/>
              <a:t>og </a:t>
            </a:r>
            <a:r>
              <a:rPr lang="nb-NO" dirty="0" smtClean="0"/>
              <a:t>leseferdighet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01B4E7"/>
                </a:solidFill>
              </a:rPr>
              <a:t>6</a:t>
            </a:r>
            <a:r>
              <a:rPr lang="nb-NO" dirty="0" smtClean="0">
                <a:solidFill>
                  <a:srgbClr val="00AEEF"/>
                </a:solidFill>
              </a:rPr>
              <a:t>.</a:t>
            </a:r>
            <a:r>
              <a:rPr lang="nb-NO" dirty="0" smtClean="0"/>
              <a:t>  Økonomi- </a:t>
            </a:r>
            <a:r>
              <a:rPr lang="nb-NO" dirty="0"/>
              <a:t>og samfunnsutvikling</a:t>
            </a:r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2275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600" dirty="0" err="1" smtClean="0"/>
              <a:t>ROTARY’s</a:t>
            </a:r>
            <a:r>
              <a:rPr lang="nb-NO" sz="2600" dirty="0" smtClean="0"/>
              <a:t> TOPP INITIATIV FOR Å NÅ MÅLENE I STRATEGISK PLAN</a:t>
            </a:r>
            <a:endParaRPr lang="nb-NO" sz="2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18457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nb-NO" dirty="0" smtClean="0"/>
              <a:t>Utryddelse av Polio</a:t>
            </a:r>
          </a:p>
          <a:p>
            <a:r>
              <a:rPr lang="nb-NO" dirty="0" smtClean="0"/>
              <a:t>Styrke Rotary – enhetlig, konsistent image – Rotary Brand Center</a:t>
            </a:r>
          </a:p>
          <a:p>
            <a:r>
              <a:rPr lang="nb-NO" dirty="0" smtClean="0"/>
              <a:t>Redesign websider</a:t>
            </a:r>
          </a:p>
          <a:p>
            <a:r>
              <a:rPr lang="nb-NO" dirty="0" smtClean="0"/>
              <a:t>Regionale medlemsplaner</a:t>
            </a:r>
          </a:p>
          <a:p>
            <a:r>
              <a:rPr lang="nb-NO" dirty="0" smtClean="0"/>
              <a:t>Ny Grant Model (</a:t>
            </a:r>
            <a:r>
              <a:rPr lang="nb-NO" dirty="0" err="1" smtClean="0"/>
              <a:t>Future</a:t>
            </a:r>
            <a:r>
              <a:rPr lang="nb-NO" dirty="0" smtClean="0"/>
              <a:t> </a:t>
            </a:r>
            <a:r>
              <a:rPr lang="nb-NO" dirty="0" err="1" smtClean="0"/>
              <a:t>Vision</a:t>
            </a:r>
            <a:r>
              <a:rPr lang="nb-NO" dirty="0" smtClean="0"/>
              <a:t>)</a:t>
            </a:r>
          </a:p>
          <a:p>
            <a:r>
              <a:rPr lang="nb-NO" dirty="0" smtClean="0"/>
              <a:t>Rotary Club Central (online planleggings verktøy) </a:t>
            </a:r>
          </a:p>
          <a:p>
            <a:r>
              <a:rPr lang="nb-NO" dirty="0" smtClean="0"/>
              <a:t>Rotary Showcase (online mulighet for å publisere prosjekt og service aktiviteter</a:t>
            </a:r>
          </a:p>
          <a:p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6663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VERKTØY - STRATEGIARBEID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Vägledning</a:t>
            </a:r>
            <a:r>
              <a:rPr lang="nb-NO" dirty="0" smtClean="0"/>
              <a:t> </a:t>
            </a:r>
            <a:r>
              <a:rPr lang="nb-NO" dirty="0" err="1" smtClean="0"/>
              <a:t>för</a:t>
            </a:r>
            <a:r>
              <a:rPr lang="nb-NO" dirty="0" smtClean="0"/>
              <a:t> en aktiv og </a:t>
            </a:r>
            <a:r>
              <a:rPr lang="nb-NO" dirty="0" err="1" smtClean="0"/>
              <a:t>fremgångsrik</a:t>
            </a:r>
            <a:r>
              <a:rPr lang="nb-NO" dirty="0" smtClean="0"/>
              <a:t> klubb </a:t>
            </a:r>
            <a:r>
              <a:rPr lang="nb-NO" dirty="0" smtClean="0"/>
              <a:t>245-SV</a:t>
            </a:r>
            <a:endParaRPr lang="nb-NO" dirty="0"/>
          </a:p>
          <a:p>
            <a:r>
              <a:rPr lang="nb-NO" dirty="0" smtClean="0"/>
              <a:t>Strategic Planning Guide </a:t>
            </a:r>
            <a:endParaRPr lang="nb-NO" dirty="0" smtClean="0"/>
          </a:p>
          <a:p>
            <a:r>
              <a:rPr lang="nb-NO" dirty="0" smtClean="0">
                <a:hlinkClick r:id="rId2"/>
              </a:rPr>
              <a:t>www.rotary.org</a:t>
            </a:r>
            <a:endParaRPr lang="nb-NO" dirty="0" smtClean="0"/>
          </a:p>
          <a:p>
            <a:r>
              <a:rPr lang="nb-NO" dirty="0" smtClean="0">
                <a:hlinkClick r:id="rId3"/>
              </a:rPr>
              <a:t>www.rotary.org/myrotary</a:t>
            </a:r>
            <a:endParaRPr lang="nb-NO" dirty="0"/>
          </a:p>
          <a:p>
            <a:r>
              <a:rPr lang="nb-NO" dirty="0" smtClean="0">
                <a:hlinkClick r:id="rId4"/>
              </a:rPr>
              <a:t>www.rotary.org/clubcrentral</a:t>
            </a:r>
            <a:endParaRPr lang="nb-NO" dirty="0" smtClean="0"/>
          </a:p>
          <a:p>
            <a:r>
              <a:rPr lang="nb-NO" dirty="0" smtClean="0">
                <a:hlinkClick r:id="rId5"/>
              </a:rPr>
              <a:t>www.rotary.org/showcase</a:t>
            </a:r>
            <a:endParaRPr lang="nb-NO" dirty="0" smtClean="0"/>
          </a:p>
          <a:p>
            <a:r>
              <a:rPr lang="nb-NO" dirty="0" smtClean="0">
                <a:hlinkClick r:id="rId6"/>
              </a:rPr>
              <a:t>www.rotary.org/brandcenter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53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STYRKE ROTARY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nb-NO" dirty="0" smtClean="0"/>
          </a:p>
          <a:p>
            <a:r>
              <a:rPr lang="nb-NO" dirty="0" smtClean="0"/>
              <a:t>Hvorfor internasjonal imagekampanje ?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Hvordan er Rotary image i Norge ? </a:t>
            </a:r>
          </a:p>
          <a:p>
            <a:endParaRPr lang="nb-NO" dirty="0"/>
          </a:p>
          <a:p>
            <a:r>
              <a:rPr lang="nb-NO" dirty="0" smtClean="0"/>
              <a:t>Hvordan styrker vi </a:t>
            </a:r>
            <a:r>
              <a:rPr lang="nb-NO" dirty="0" err="1" smtClean="0"/>
              <a:t>Rotarys</a:t>
            </a:r>
            <a:r>
              <a:rPr lang="nb-NO" dirty="0" smtClean="0"/>
              <a:t> brand og image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her i Norge ?</a:t>
            </a:r>
          </a:p>
        </p:txBody>
      </p:sp>
    </p:spTree>
    <p:extLst>
      <p:ext uri="{BB962C8B-B14F-4D97-AF65-F5344CB8AC3E}">
        <p14:creationId xmlns:p14="http://schemas.microsoft.com/office/powerpoint/2010/main" val="36903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BAKGRUNN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Mai 2011 – Rotary Internasjonal besluttet å se på </a:t>
            </a:r>
            <a:r>
              <a:rPr lang="nb-NO" dirty="0" err="1" smtClean="0"/>
              <a:t>Rotarys</a:t>
            </a:r>
            <a:r>
              <a:rPr lang="nb-NO" dirty="0" smtClean="0"/>
              <a:t> varemerke og hvordan det oppfattes rundt i verden. Revitalisering ?</a:t>
            </a:r>
          </a:p>
          <a:p>
            <a:r>
              <a:rPr lang="nb-NO" dirty="0" smtClean="0"/>
              <a:t>Komité med bl.a. vår RI-dir. Ann-Britt Åsebol</a:t>
            </a:r>
          </a:p>
          <a:p>
            <a:r>
              <a:rPr lang="nb-NO" dirty="0" smtClean="0"/>
              <a:t>September 2011 – Engasjerte det internasjonale PR byrået </a:t>
            </a:r>
            <a:r>
              <a:rPr lang="nb-NO" dirty="0" err="1" smtClean="0"/>
              <a:t>Siegel+Gale</a:t>
            </a:r>
            <a:r>
              <a:rPr lang="nb-NO" dirty="0"/>
              <a:t> </a:t>
            </a:r>
            <a:r>
              <a:rPr lang="nb-NO" dirty="0" smtClean="0"/>
              <a:t>– </a:t>
            </a:r>
            <a:r>
              <a:rPr lang="nb-NO" dirty="0" smtClean="0">
                <a:solidFill>
                  <a:srgbClr val="FF0000"/>
                </a:solidFill>
              </a:rPr>
              <a:t>Simple is Smart</a:t>
            </a:r>
          </a:p>
          <a:p>
            <a:r>
              <a:rPr lang="nb-NO" dirty="0" smtClean="0"/>
              <a:t>Mai 2013 – </a:t>
            </a:r>
            <a:r>
              <a:rPr lang="nb-NO" dirty="0" err="1" smtClean="0"/>
              <a:t>Siegel+Gale</a:t>
            </a:r>
            <a:r>
              <a:rPr lang="nb-NO" dirty="0" smtClean="0"/>
              <a:t> overleverte sine funn</a:t>
            </a:r>
          </a:p>
          <a:p>
            <a:r>
              <a:rPr lang="nb-NO" dirty="0" smtClean="0"/>
              <a:t>August 2013 – Vi får presentert resultatene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834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STYRKE ROTARY – ØNSKER SVAR PÅ: 	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4525963"/>
          </a:xfrm>
        </p:spPr>
        <p:txBody>
          <a:bodyPr/>
          <a:lstStyle/>
          <a:p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Hva står Rotary for ?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Hvordan skiller Rotary seg fra andre organisasjoner ?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Hvorfor gjør Rotary  en forskjell i verden 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30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mag-gla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9448">
            <a:off x="10341416" y="3726675"/>
            <a:ext cx="2863102" cy="214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/>
          <a:lstStyle/>
          <a:p>
            <a:r>
              <a:rPr lang="en-US" sz="3600" dirty="0" smtClean="0">
                <a:solidFill>
                  <a:schemeClr val="bg1"/>
                </a:solidFill>
                <a:latin typeface="Arial Narrow"/>
              </a:rPr>
              <a:t>1997 – 1,2 </a:t>
            </a:r>
            <a:r>
              <a:rPr lang="en-US" sz="3600" dirty="0" err="1" smtClean="0"/>
              <a:t>m</a:t>
            </a:r>
            <a:r>
              <a:rPr lang="en-US" sz="3600" dirty="0" err="1" smtClean="0">
                <a:solidFill>
                  <a:schemeClr val="bg1"/>
                </a:solidFill>
                <a:latin typeface="Arial Narrow"/>
              </a:rPr>
              <a:t>ill.medlemmer</a:t>
            </a:r>
            <a:r>
              <a:rPr lang="en-US" sz="3600" dirty="0" smtClean="0"/>
              <a:t>, 2014 – 1,185 mill.</a:t>
            </a:r>
            <a:endParaRPr lang="en-US" sz="3600" dirty="0">
              <a:solidFill>
                <a:schemeClr val="bg1"/>
              </a:solidFill>
              <a:latin typeface="Arial Narrow"/>
            </a:endParaRPr>
          </a:p>
        </p:txBody>
      </p:sp>
      <p:pic>
        <p:nvPicPr>
          <p:cNvPr id="7" name="Content Placeholder 6" descr="arrows_green_red.png"/>
          <p:cNvPicPr>
            <a:picLocks noGrp="1" noChangeAspect="1"/>
          </p:cNvPicPr>
          <p:nvPr>
            <p:ph idx="1"/>
          </p:nvPr>
        </p:nvPicPr>
        <p:blipFill>
          <a:blip r:embed="rId4"/>
          <a:srcRect l="-6682" r="-6682"/>
          <a:stretch>
            <a:fillRect/>
          </a:stretch>
        </p:blipFill>
        <p:spPr>
          <a:xfrm>
            <a:off x="457200" y="14478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26428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RESULTAT AV UNDERSØKELSEN	</a:t>
            </a:r>
            <a:endParaRPr lang="en-US" sz="2800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33450" y="1711316"/>
            <a:ext cx="26400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958D85"/>
                </a:solidFill>
                <a:latin typeface="Arial Narrow" pitchFamily="34" charset="0"/>
              </a:rPr>
              <a:t>Aldri</a:t>
            </a:r>
            <a:r>
              <a:rPr lang="en-US" sz="3200" b="1" dirty="0" smtClean="0">
                <a:solidFill>
                  <a:srgbClr val="958D85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958D85"/>
                </a:solidFill>
                <a:latin typeface="Arial Narrow" pitchFamily="34" charset="0"/>
              </a:rPr>
              <a:t>hørt</a:t>
            </a:r>
            <a:r>
              <a:rPr lang="en-US" sz="3200" b="1" dirty="0" smtClean="0">
                <a:solidFill>
                  <a:srgbClr val="958D85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958D85"/>
                </a:solidFill>
                <a:latin typeface="Arial Narrow" pitchFamily="34" charset="0"/>
              </a:rPr>
              <a:t>om</a:t>
            </a:r>
            <a:r>
              <a:rPr lang="en-US" sz="3200" b="1" dirty="0" smtClean="0">
                <a:solidFill>
                  <a:srgbClr val="958D85"/>
                </a:solidFill>
                <a:latin typeface="Arial Narrow" pitchFamily="34" charset="0"/>
              </a:rPr>
              <a:t> </a:t>
            </a:r>
            <a:r>
              <a:rPr lang="en-US" sz="3200" b="1" dirty="0">
                <a:solidFill>
                  <a:srgbClr val="958D85"/>
                </a:solidFill>
                <a:latin typeface="Arial Narrow" pitchFamily="34" charset="0"/>
              </a:rPr>
              <a:t>Rotary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592513" y="1685281"/>
            <a:ext cx="30829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 Narrow" pitchFamily="34" charset="0"/>
              </a:rPr>
              <a:t>Kjenner</a:t>
            </a:r>
            <a:r>
              <a:rPr lang="en-US" sz="3200" b="1" dirty="0" smtClean="0">
                <a:solidFill>
                  <a:srgbClr val="0070C0"/>
                </a:solidFill>
                <a:latin typeface="Arial Narrow" pitchFamily="34" charset="0"/>
              </a:rPr>
              <a:t> bare </a:t>
            </a:r>
            <a:r>
              <a:rPr lang="en-US" sz="3200" b="1" dirty="0" err="1" smtClean="0">
                <a:solidFill>
                  <a:srgbClr val="0070C0"/>
                </a:solidFill>
                <a:latin typeface="Arial Narrow" pitchFamily="34" charset="0"/>
              </a:rPr>
              <a:t>navnet</a:t>
            </a:r>
            <a:endParaRPr lang="en-US" sz="3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959475" y="1706553"/>
            <a:ext cx="27670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EBD11"/>
                </a:solidFill>
                <a:latin typeface="Arial Narrow" pitchFamily="34" charset="0"/>
              </a:rPr>
              <a:t>Kjenner</a:t>
            </a:r>
            <a:r>
              <a:rPr lang="en-US" sz="3200" b="1" dirty="0" smtClean="0">
                <a:solidFill>
                  <a:srgbClr val="FEBD11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FEBD11"/>
                </a:solidFill>
                <a:latin typeface="Arial Narrow" pitchFamily="34" charset="0"/>
              </a:rPr>
              <a:t>litt</a:t>
            </a:r>
            <a:r>
              <a:rPr lang="en-US" sz="3200" b="1" dirty="0" smtClean="0">
                <a:solidFill>
                  <a:srgbClr val="FEBD11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EBD11"/>
                </a:solidFill>
                <a:latin typeface="Arial Narrow" pitchFamily="34" charset="0"/>
              </a:rPr>
              <a:t>til</a:t>
            </a:r>
            <a:r>
              <a:rPr lang="en-US" sz="3200" b="1" dirty="0" smtClean="0">
                <a:solidFill>
                  <a:srgbClr val="FEBD11"/>
                </a:solidFill>
                <a:latin typeface="Arial Narrow" pitchFamily="34" charset="0"/>
              </a:rPr>
              <a:t> Rotary</a:t>
            </a:r>
          </a:p>
          <a:p>
            <a:pPr algn="ctr"/>
            <a:endParaRPr lang="en-US" sz="3200" b="1" dirty="0">
              <a:solidFill>
                <a:srgbClr val="FEBD11"/>
              </a:solidFill>
              <a:latin typeface="Arial Narrow" pitchFamily="34" charset="0"/>
            </a:endParaRPr>
          </a:p>
        </p:txBody>
      </p:sp>
      <p:sp>
        <p:nvSpPr>
          <p:cNvPr id="10" name="Left Brace 1"/>
          <p:cNvSpPr>
            <a:spLocks/>
          </p:cNvSpPr>
          <p:nvPr/>
        </p:nvSpPr>
        <p:spPr bwMode="auto">
          <a:xfrm rot="5400000">
            <a:off x="4994275" y="1641476"/>
            <a:ext cx="263525" cy="2698750"/>
          </a:xfrm>
          <a:prstGeom prst="leftBrace">
            <a:avLst>
              <a:gd name="adj1" fmla="val 8297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958D85"/>
              </a:solidFill>
              <a:cs typeface="Arial" pitchFamily="34" charset="0"/>
            </a:endParaRPr>
          </a:p>
        </p:txBody>
      </p:sp>
      <p:sp>
        <p:nvSpPr>
          <p:cNvPr id="11" name="Left Brace 13"/>
          <p:cNvSpPr>
            <a:spLocks/>
          </p:cNvSpPr>
          <p:nvPr/>
        </p:nvSpPr>
        <p:spPr bwMode="auto">
          <a:xfrm rot="5400000">
            <a:off x="7206456" y="2321719"/>
            <a:ext cx="250825" cy="1347788"/>
          </a:xfrm>
          <a:prstGeom prst="leftBrace">
            <a:avLst>
              <a:gd name="adj1" fmla="val 8359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958D85"/>
              </a:solidFill>
              <a:cs typeface="Arial" pitchFamily="34" charset="0"/>
            </a:endParaRPr>
          </a:p>
        </p:txBody>
      </p:sp>
      <p:sp>
        <p:nvSpPr>
          <p:cNvPr id="12" name="Left Brace 14"/>
          <p:cNvSpPr>
            <a:spLocks/>
          </p:cNvSpPr>
          <p:nvPr/>
        </p:nvSpPr>
        <p:spPr bwMode="auto">
          <a:xfrm rot="5400000">
            <a:off x="2123281" y="1631157"/>
            <a:ext cx="261937" cy="2698750"/>
          </a:xfrm>
          <a:prstGeom prst="leftBrace">
            <a:avLst>
              <a:gd name="adj1" fmla="val 8347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958D8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SP Components slide-top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-1834" r="12001" b="47960"/>
          <a:stretch>
            <a:fillRect/>
          </a:stretch>
        </p:blipFill>
        <p:spPr bwMode="auto">
          <a:xfrm>
            <a:off x="195306" y="770949"/>
            <a:ext cx="521811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SP Components slide-bottom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5" t="23062" r="11983" b="23074"/>
          <a:stretch>
            <a:fillRect/>
          </a:stretch>
        </p:blipFill>
        <p:spPr bwMode="auto">
          <a:xfrm>
            <a:off x="208714" y="3310105"/>
            <a:ext cx="5211764" cy="277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54" y="1617771"/>
            <a:ext cx="351472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Wheel-NewSoli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95" y="2090111"/>
            <a:ext cx="2438401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4694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7772" y="990600"/>
            <a:ext cx="5256228" cy="50948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1" descr="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4" y="980237"/>
            <a:ext cx="3898886" cy="5877764"/>
          </a:xfrm>
          <a:prstGeom prst="rect">
            <a:avLst/>
          </a:prstGeom>
          <a:noFill/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UTFORDRING</a:t>
            </a:r>
            <a:endParaRPr lang="en-US" sz="2800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152898" y="2193925"/>
            <a:ext cx="491966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 smtClean="0">
                <a:latin typeface="Arial Narrow" pitchFamily="34" charset="0"/>
              </a:rPr>
              <a:t>VI FÅR </a:t>
            </a:r>
            <a:r>
              <a:rPr lang="en-US" sz="4400" b="1" dirty="0" smtClean="0">
                <a:solidFill>
                  <a:srgbClr val="D91B5C"/>
                </a:solidFill>
                <a:latin typeface="Arial Narrow" pitchFamily="34" charset="0"/>
              </a:rPr>
              <a:t>IKKE </a:t>
            </a:r>
            <a:r>
              <a:rPr lang="en-US" sz="4400" b="1" dirty="0" smtClean="0">
                <a:latin typeface="Arial Narrow" pitchFamily="34" charset="0"/>
              </a:rPr>
              <a:t>FULL OPPMERKSOMHET FOR VÅRT GODE ARBEID </a:t>
            </a:r>
            <a:endParaRPr lang="en-US" sz="4400" b="1" dirty="0">
              <a:solidFill>
                <a:srgbClr val="958D85"/>
              </a:solidFill>
              <a:latin typeface="Arial Narrow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152898" y="4521200"/>
            <a:ext cx="476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dirty="0">
              <a:solidFill>
                <a:srgbClr val="958D85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65" y="990600"/>
            <a:ext cx="3881535" cy="5867400"/>
          </a:xfrm>
          <a:prstGeom prst="rect">
            <a:avLst/>
          </a:prstGeom>
          <a:noFill/>
          <a:ln>
            <a:noFill/>
          </a:ln>
          <a:effectLst>
            <a:outerShdw blurRad="101600" dist="635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MÅL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5265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b="1" dirty="0" err="1" smtClean="0"/>
              <a:t>Tydliggjøre</a:t>
            </a:r>
            <a:r>
              <a:rPr lang="en-US" sz="2600" b="1" dirty="0" smtClean="0"/>
              <a:t> </a:t>
            </a:r>
            <a:r>
              <a:rPr lang="en-US" sz="2600" dirty="0" err="1" smtClean="0"/>
              <a:t>hva</a:t>
            </a:r>
            <a:r>
              <a:rPr lang="en-US" sz="2600" dirty="0" smtClean="0"/>
              <a:t> Rotary </a:t>
            </a:r>
            <a:r>
              <a:rPr lang="en-US" sz="2600" dirty="0" err="1" smtClean="0"/>
              <a:t>står</a:t>
            </a:r>
            <a:r>
              <a:rPr lang="en-US" sz="2600" dirty="0" smtClean="0"/>
              <a:t> for </a:t>
            </a:r>
            <a:r>
              <a:rPr lang="en-US" sz="2600" dirty="0" err="1" smtClean="0"/>
              <a:t>og</a:t>
            </a:r>
            <a:r>
              <a:rPr lang="en-US" sz="2600" dirty="0" smtClean="0"/>
              <a:t> </a:t>
            </a:r>
            <a:r>
              <a:rPr lang="en-US" sz="2600" dirty="0" err="1" smtClean="0"/>
              <a:t>hvordan</a:t>
            </a:r>
            <a:r>
              <a:rPr lang="en-US" sz="2600" dirty="0" smtClean="0"/>
              <a:t> vi </a:t>
            </a:r>
            <a:r>
              <a:rPr lang="en-US" sz="2600" dirty="0" err="1" smtClean="0"/>
              <a:t>er</a:t>
            </a:r>
            <a:r>
              <a:rPr lang="en-US" sz="2600" dirty="0" smtClean="0"/>
              <a:t> </a:t>
            </a:r>
            <a:r>
              <a:rPr lang="en-US" sz="2600" dirty="0" err="1" smtClean="0"/>
              <a:t>annerledes</a:t>
            </a:r>
            <a:r>
              <a:rPr lang="en-US" sz="2600" dirty="0" smtClean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b="1" dirty="0" err="1" smtClean="0"/>
              <a:t>Øke</a:t>
            </a:r>
            <a:r>
              <a:rPr lang="en-US" sz="2600" b="1" dirty="0" smtClean="0"/>
              <a:t> </a:t>
            </a:r>
            <a:r>
              <a:rPr lang="en-US" sz="2600" dirty="0" err="1" smtClean="0"/>
              <a:t>bevisstheten</a:t>
            </a:r>
            <a:r>
              <a:rPr lang="en-US" sz="2600" dirty="0" smtClean="0"/>
              <a:t> </a:t>
            </a:r>
            <a:r>
              <a:rPr lang="en-US" sz="2600" dirty="0" err="1" smtClean="0"/>
              <a:t>og</a:t>
            </a:r>
            <a:r>
              <a:rPr lang="en-US" sz="2600" dirty="0" smtClean="0"/>
              <a:t> </a:t>
            </a:r>
            <a:r>
              <a:rPr lang="en-US" sz="2600" dirty="0" err="1" smtClean="0"/>
              <a:t>forståelsen</a:t>
            </a:r>
            <a:r>
              <a:rPr lang="en-US" sz="2600" dirty="0" smtClean="0"/>
              <a:t> for Rotary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b="1" dirty="0" err="1" smtClean="0"/>
              <a:t>Motivere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engasjere</a:t>
            </a:r>
            <a:r>
              <a:rPr lang="en-US" sz="2600" b="1" dirty="0" smtClean="0"/>
              <a:t> </a:t>
            </a:r>
            <a:r>
              <a:rPr lang="en-US" sz="2600" dirty="0" err="1" smtClean="0"/>
              <a:t>og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inspirere</a:t>
            </a:r>
            <a:r>
              <a:rPr lang="en-US" sz="2600" b="1" dirty="0" smtClean="0"/>
              <a:t> </a:t>
            </a:r>
            <a:r>
              <a:rPr lang="en-US" sz="2600" dirty="0" err="1" smtClean="0"/>
              <a:t>nåværende</a:t>
            </a:r>
            <a:r>
              <a:rPr lang="en-US" sz="2600" dirty="0" smtClean="0"/>
              <a:t> </a:t>
            </a:r>
            <a:r>
              <a:rPr lang="en-US" sz="2600" dirty="0" err="1" smtClean="0"/>
              <a:t>og</a:t>
            </a:r>
            <a:r>
              <a:rPr lang="en-US" sz="2600" dirty="0" smtClean="0"/>
              <a:t> </a:t>
            </a:r>
            <a:r>
              <a:rPr lang="en-US" sz="2600" dirty="0" err="1" smtClean="0"/>
              <a:t>fremtidige</a:t>
            </a:r>
            <a:r>
              <a:rPr lang="en-US" sz="2600" dirty="0" smtClean="0"/>
              <a:t> </a:t>
            </a:r>
            <a:r>
              <a:rPr lang="en-US" sz="2600" dirty="0" err="1" smtClean="0"/>
              <a:t>medlemmer</a:t>
            </a:r>
            <a:r>
              <a:rPr lang="en-US" sz="2600" dirty="0" smtClean="0"/>
              <a:t>, </a:t>
            </a:r>
            <a:r>
              <a:rPr lang="en-US" sz="2600" dirty="0" err="1" smtClean="0"/>
              <a:t>donatorer</a:t>
            </a:r>
            <a:r>
              <a:rPr lang="en-US" sz="2600" dirty="0" smtClean="0"/>
              <a:t>, </a:t>
            </a:r>
            <a:r>
              <a:rPr lang="en-US" sz="2600" dirty="0" err="1" smtClean="0"/>
              <a:t>strategiske</a:t>
            </a:r>
            <a:r>
              <a:rPr lang="en-US" sz="2600" dirty="0" smtClean="0"/>
              <a:t> partner </a:t>
            </a:r>
            <a:r>
              <a:rPr lang="en-US" sz="2600" dirty="0" err="1" smtClean="0"/>
              <a:t>og</a:t>
            </a:r>
            <a:r>
              <a:rPr lang="en-US" sz="2600" dirty="0" smtClean="0"/>
              <a:t> </a:t>
            </a:r>
            <a:r>
              <a:rPr lang="en-US" sz="2600" dirty="0" err="1" smtClean="0"/>
              <a:t>ansatte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694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ROTARY’S STYRKER DIFFERENSIERER OSS	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07375" y="1052736"/>
            <a:ext cx="4926255" cy="519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8" tIns="45625" rIns="91248" bIns="45625" numCol="1" anchor="t" anchorCtr="0" compatLnSpc="1">
            <a:prstTxWarp prst="textNoShape">
              <a:avLst/>
            </a:prstTxWarp>
          </a:bodyPr>
          <a:lstStyle/>
          <a:p>
            <a:pPr marL="457200" indent="-457200" defTabSz="971550">
              <a:spcBef>
                <a:spcPts val="2400"/>
              </a:spcBef>
              <a:buClr>
                <a:srgbClr val="01B4E7"/>
              </a:buClr>
              <a:buFont typeface="+mj-lt"/>
              <a:buAutoNum type="arabicPeriod"/>
              <a:defRPr/>
            </a:pP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Et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tverrvitenskapelig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perspektiv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tillater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oss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å se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utfordringer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på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en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måte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ingen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andre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kan</a:t>
            </a:r>
            <a:endParaRPr lang="en-US" kern="0" dirty="0" smtClean="0">
              <a:solidFill>
                <a:srgbClr val="958D85"/>
              </a:solidFill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  <a:p>
            <a:pPr marL="457200" indent="-457200" defTabSz="971550">
              <a:spcBef>
                <a:spcPts val="2400"/>
              </a:spcBef>
              <a:buClr>
                <a:srgbClr val="01B4E7"/>
              </a:buClr>
              <a:buFont typeface="+mj-lt"/>
              <a:buAutoNum type="arabicPeriod"/>
              <a:defRPr/>
            </a:pP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Muligheten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til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å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benytte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lederskap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og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ekspertise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på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sosiale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spørsmål</a:t>
            </a:r>
            <a:endParaRPr lang="en-US" kern="0" dirty="0" smtClean="0">
              <a:solidFill>
                <a:srgbClr val="958D85"/>
              </a:solidFill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  <a:p>
            <a:pPr marL="457200" indent="-457200" defTabSz="971550">
              <a:spcBef>
                <a:spcPts val="2400"/>
              </a:spcBef>
              <a:buClr>
                <a:srgbClr val="01B4E7"/>
              </a:buClr>
              <a:buFont typeface="+mj-lt"/>
              <a:buAutoNum type="arabicPeriod"/>
              <a:defRPr/>
            </a:pP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Lidenskap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og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utholdenhet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som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kreves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for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varig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endring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. Polio</a:t>
            </a:r>
          </a:p>
          <a:p>
            <a:pPr marL="457200" indent="-457200" defTabSz="971550">
              <a:spcBef>
                <a:spcPts val="2400"/>
              </a:spcBef>
              <a:buClr>
                <a:srgbClr val="01B4E7"/>
              </a:buClr>
              <a:buFont typeface="+mj-lt"/>
              <a:buAutoNum type="arabicPeriod"/>
              <a:defRPr/>
            </a:pP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Samfunnspåvirkning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i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et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globalt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prespektiv</a:t>
            </a:r>
            <a:endParaRPr lang="en-US" kern="0" dirty="0">
              <a:solidFill>
                <a:srgbClr val="958D85"/>
              </a:solidFill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5333631" y="1196753"/>
            <a:ext cx="3336887" cy="1188110"/>
            <a:chOff x="5044889" y="1838075"/>
            <a:chExt cx="3624262" cy="1036275"/>
          </a:xfrm>
        </p:grpSpPr>
        <p:sp>
          <p:nvSpPr>
            <p:cNvPr id="6" name="TextBox 5"/>
            <p:cNvSpPr txBox="1"/>
            <p:nvPr/>
          </p:nvSpPr>
          <p:spPr>
            <a:xfrm>
              <a:off x="5638800" y="1838075"/>
              <a:ext cx="3030351" cy="103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1B4E7"/>
                  </a:solidFill>
                  <a:latin typeface="Georgia" pitchFamily="18" charset="0"/>
                </a:rPr>
                <a:t>Ser</a:t>
              </a:r>
              <a:r>
                <a:rPr lang="en-US" sz="2800" b="1" dirty="0" smtClean="0">
                  <a:solidFill>
                    <a:srgbClr val="01B4E7"/>
                  </a:solidFill>
                  <a:latin typeface="Georgia" pitchFamily="18" charset="0"/>
                </a:rPr>
                <a:t> </a:t>
              </a:r>
              <a:br>
                <a:rPr lang="en-US" sz="2800" b="1" dirty="0" smtClean="0">
                  <a:solidFill>
                    <a:srgbClr val="01B4E7"/>
                  </a:solidFill>
                  <a:latin typeface="Georgia" pitchFamily="18" charset="0"/>
                </a:rPr>
              </a:br>
              <a:r>
                <a:rPr lang="en-US" sz="2800" b="1" dirty="0" err="1" smtClean="0">
                  <a:solidFill>
                    <a:srgbClr val="01B4E7"/>
                  </a:solidFill>
                  <a:latin typeface="Georgia" pitchFamily="18" charset="0"/>
                </a:rPr>
                <a:t>annerledes</a:t>
              </a:r>
              <a:endParaRPr lang="en-US" sz="2800" b="1" dirty="0" smtClean="0">
                <a:solidFill>
                  <a:srgbClr val="01B4E7"/>
                </a:solidFill>
                <a:latin typeface="Georgia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044889" y="2118193"/>
              <a:ext cx="538562" cy="1588"/>
            </a:xfrm>
            <a:prstGeom prst="line">
              <a:avLst/>
            </a:prstGeom>
            <a:ln>
              <a:solidFill>
                <a:srgbClr val="D91B5C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4"/>
          <p:cNvGrpSpPr/>
          <p:nvPr/>
        </p:nvGrpSpPr>
        <p:grpSpPr>
          <a:xfrm>
            <a:off x="5333631" y="2831281"/>
            <a:ext cx="3533942" cy="954107"/>
            <a:chOff x="5044889" y="3179924"/>
            <a:chExt cx="3838288" cy="1036275"/>
          </a:xfrm>
        </p:grpSpPr>
        <p:sp>
          <p:nvSpPr>
            <p:cNvPr id="10" name="TextBox 9"/>
            <p:cNvSpPr txBox="1"/>
            <p:nvPr/>
          </p:nvSpPr>
          <p:spPr>
            <a:xfrm>
              <a:off x="5638799" y="3179924"/>
              <a:ext cx="3244378" cy="103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1B4E7"/>
                  </a:solidFill>
                  <a:latin typeface="Georgia" pitchFamily="18" charset="0"/>
                </a:rPr>
                <a:t>Tenker</a:t>
              </a:r>
              <a:r>
                <a:rPr lang="en-US" sz="2800" b="1" dirty="0" smtClean="0">
                  <a:solidFill>
                    <a:srgbClr val="01B4E7"/>
                  </a:solidFill>
                  <a:latin typeface="Georgia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1B4E7"/>
                  </a:solidFill>
                  <a:latin typeface="Georgia" pitchFamily="18" charset="0"/>
                </a:rPr>
                <a:t>annerledes</a:t>
              </a:r>
              <a:endParaRPr lang="en-US" sz="2800" b="1" dirty="0" smtClean="0">
                <a:solidFill>
                  <a:srgbClr val="01B4E7"/>
                </a:solidFill>
                <a:latin typeface="Georgia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044889" y="3452054"/>
              <a:ext cx="538562" cy="1588"/>
            </a:xfrm>
            <a:prstGeom prst="line">
              <a:avLst/>
            </a:prstGeom>
            <a:ln>
              <a:solidFill>
                <a:srgbClr val="D91B5C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5"/>
          <p:cNvGrpSpPr/>
          <p:nvPr/>
        </p:nvGrpSpPr>
        <p:grpSpPr>
          <a:xfrm>
            <a:off x="5333631" y="4149080"/>
            <a:ext cx="3566785" cy="620936"/>
            <a:chOff x="5044889" y="4485599"/>
            <a:chExt cx="3873959" cy="1036275"/>
          </a:xfrm>
        </p:grpSpPr>
        <p:sp>
          <p:nvSpPr>
            <p:cNvPr id="13" name="TextBox 12"/>
            <p:cNvSpPr txBox="1"/>
            <p:nvPr/>
          </p:nvSpPr>
          <p:spPr>
            <a:xfrm>
              <a:off x="5638799" y="4485599"/>
              <a:ext cx="3280049" cy="103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1B4E7"/>
                  </a:solidFill>
                  <a:latin typeface="Georgia" pitchFamily="18" charset="0"/>
                </a:rPr>
                <a:t>Handler  </a:t>
              </a:r>
              <a:br>
                <a:rPr lang="en-US" sz="2800" b="1" dirty="0" smtClean="0">
                  <a:solidFill>
                    <a:srgbClr val="01B4E7"/>
                  </a:solidFill>
                  <a:latin typeface="Georgia" pitchFamily="18" charset="0"/>
                </a:rPr>
              </a:br>
              <a:r>
                <a:rPr lang="en-US" sz="2800" b="1" dirty="0" err="1" smtClean="0">
                  <a:solidFill>
                    <a:srgbClr val="01B4E7"/>
                  </a:solidFill>
                  <a:latin typeface="Georgia" pitchFamily="18" charset="0"/>
                </a:rPr>
                <a:t>ansvarsfullt</a:t>
              </a:r>
              <a:r>
                <a:rPr lang="en-US" sz="2800" b="1" dirty="0" smtClean="0">
                  <a:solidFill>
                    <a:srgbClr val="01B4E7"/>
                  </a:solidFill>
                  <a:latin typeface="Georgia" pitchFamily="18" charset="0"/>
                </a:rPr>
                <a:t> 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044889" y="4825850"/>
              <a:ext cx="538562" cy="1588"/>
            </a:xfrm>
            <a:prstGeom prst="line">
              <a:avLst/>
            </a:prstGeom>
            <a:ln>
              <a:solidFill>
                <a:srgbClr val="D91B5C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6"/>
          <p:cNvGrpSpPr/>
          <p:nvPr/>
        </p:nvGrpSpPr>
        <p:grpSpPr>
          <a:xfrm>
            <a:off x="5333631" y="5229200"/>
            <a:ext cx="3336887" cy="1059037"/>
            <a:chOff x="5044889" y="5623998"/>
            <a:chExt cx="3624262" cy="1504270"/>
          </a:xfrm>
        </p:grpSpPr>
        <p:sp>
          <p:nvSpPr>
            <p:cNvPr id="16" name="TextBox 15"/>
            <p:cNvSpPr txBox="1"/>
            <p:nvPr/>
          </p:nvSpPr>
          <p:spPr>
            <a:xfrm>
              <a:off x="5638800" y="5623998"/>
              <a:ext cx="3030351" cy="1504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1B4E7"/>
                  </a:solidFill>
                  <a:latin typeface="Georgia" pitchFamily="18" charset="0"/>
                </a:rPr>
                <a:t>Påvirker</a:t>
              </a:r>
              <a:r>
                <a:rPr lang="en-US" sz="2800" b="1" dirty="0" smtClean="0">
                  <a:solidFill>
                    <a:srgbClr val="01B4E7"/>
                  </a:solidFill>
                  <a:latin typeface="Georgia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1B4E7"/>
                  </a:solidFill>
                  <a:latin typeface="Georgia" pitchFamily="18" charset="0"/>
                </a:rPr>
                <a:t>samfunnet</a:t>
              </a:r>
              <a:r>
                <a:rPr lang="en-US" sz="2800" b="1" dirty="0" smtClean="0">
                  <a:solidFill>
                    <a:srgbClr val="01B4E7"/>
                  </a:solidFill>
                  <a:latin typeface="Georgia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1B4E7"/>
                  </a:solidFill>
                  <a:latin typeface="Georgia" pitchFamily="18" charset="0"/>
                </a:rPr>
                <a:t>globalt</a:t>
              </a:r>
              <a:r>
                <a:rPr lang="en-US" sz="2800" b="1" dirty="0" smtClean="0">
                  <a:solidFill>
                    <a:srgbClr val="01B4E7"/>
                  </a:solidFill>
                  <a:latin typeface="Georgia" pitchFamily="18" charset="0"/>
                </a:rPr>
                <a:t>	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044889" y="5920095"/>
              <a:ext cx="538562" cy="1588"/>
            </a:xfrm>
            <a:prstGeom prst="line">
              <a:avLst/>
            </a:prstGeom>
            <a:ln>
              <a:solidFill>
                <a:srgbClr val="D91B5C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619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/>
          <p:cNvCxnSpPr/>
          <p:nvPr/>
        </p:nvCxnSpPr>
        <p:spPr>
          <a:xfrm>
            <a:off x="0" y="4372185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0" y="5295526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0" y="3448844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0" y="6199396"/>
            <a:ext cx="9144000" cy="0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84" y="232155"/>
            <a:ext cx="8356487" cy="954828"/>
          </a:xfrm>
        </p:spPr>
        <p:txBody>
          <a:bodyPr/>
          <a:lstStyle/>
          <a:p>
            <a:r>
              <a:rPr lang="en-US" sz="2800" dirty="0" smtClean="0"/>
              <a:t>HVORFOR BLE DU MED OG HVORFOR </a:t>
            </a:r>
            <a:r>
              <a:rPr lang="en-US" sz="2800" u="sng" dirty="0" smtClean="0"/>
              <a:t>BLIR</a:t>
            </a:r>
            <a:r>
              <a:rPr lang="en-US" sz="2800" dirty="0" smtClean="0"/>
              <a:t> DU I ROTARY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08833696"/>
              </p:ext>
            </p:extLst>
          </p:nvPr>
        </p:nvGraphicFramePr>
        <p:xfrm>
          <a:off x="379554" y="1393189"/>
          <a:ext cx="8290961" cy="5062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3636" y="1291500"/>
            <a:ext cx="79127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58D85"/>
                </a:solidFill>
                <a:latin typeface="Georgia" pitchFamily="18" charset="0"/>
              </a:rPr>
              <a:t> </a:t>
            </a:r>
            <a:r>
              <a:rPr lang="en-US" sz="2800" b="1" dirty="0" smtClean="0">
                <a:solidFill>
                  <a:srgbClr val="01B4E7"/>
                </a:solidFill>
                <a:latin typeface="Georgia" pitchFamily="18" charset="0"/>
              </a:rPr>
              <a:t>med </a:t>
            </a:r>
            <a:r>
              <a:rPr lang="en-US" sz="2800" b="1" dirty="0" err="1" smtClean="0">
                <a:solidFill>
                  <a:srgbClr val="01B4E7"/>
                </a:solidFill>
                <a:latin typeface="Georgia" pitchFamily="18" charset="0"/>
              </a:rPr>
              <a:t>i</a:t>
            </a:r>
            <a:r>
              <a:rPr lang="en-US" sz="2800" b="1" dirty="0" smtClean="0">
                <a:solidFill>
                  <a:srgbClr val="01B4E7"/>
                </a:solidFill>
                <a:latin typeface="Georgia" pitchFamily="18" charset="0"/>
              </a:rPr>
              <a:t> Rotary </a:t>
            </a:r>
            <a:r>
              <a:rPr lang="en-US" sz="2800" b="1" dirty="0" err="1" smtClean="0">
                <a:solidFill>
                  <a:srgbClr val="01B4E7"/>
                </a:solidFill>
                <a:latin typeface="Georgia" pitchFamily="18" charset="0"/>
              </a:rPr>
              <a:t>i</a:t>
            </a:r>
            <a:r>
              <a:rPr lang="en-US" sz="2800" b="1" dirty="0" smtClean="0">
                <a:solidFill>
                  <a:srgbClr val="01B4E7"/>
                </a:solidFill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rgbClr val="01B4E7"/>
                </a:solidFill>
                <a:latin typeface="Georgia" pitchFamily="18" charset="0"/>
              </a:rPr>
              <a:t>blå</a:t>
            </a:r>
            <a:r>
              <a:rPr lang="en-US" sz="2800" b="1" dirty="0" smtClean="0">
                <a:solidFill>
                  <a:srgbClr val="01B4E7"/>
                </a:solidFill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rgbClr val="01B4E7"/>
                </a:solidFill>
                <a:latin typeface="Georgia" pitchFamily="18" charset="0"/>
              </a:rPr>
              <a:t>søyle</a:t>
            </a:r>
            <a:r>
              <a:rPr lang="en-US" sz="2800" b="1" dirty="0" smtClean="0">
                <a:solidFill>
                  <a:srgbClr val="01B4E7"/>
                </a:solidFill>
                <a:latin typeface="Georgia" pitchFamily="18" charset="0"/>
              </a:rPr>
              <a:t> / </a:t>
            </a:r>
            <a:r>
              <a:rPr lang="en-US" sz="2800" b="1" dirty="0" err="1" smtClean="0">
                <a:latin typeface="Georgia" pitchFamily="18" charset="0"/>
              </a:rPr>
              <a:t>blir</a:t>
            </a:r>
            <a:r>
              <a:rPr lang="en-US" sz="2800" b="1" dirty="0" smtClean="0">
                <a:latin typeface="Georgia" pitchFamily="18" charset="0"/>
              </a:rPr>
              <a:t> </a:t>
            </a:r>
            <a:r>
              <a:rPr lang="en-US" sz="2800" b="1" dirty="0" err="1" smtClean="0">
                <a:latin typeface="Georgia" pitchFamily="18" charset="0"/>
              </a:rPr>
              <a:t>i</a:t>
            </a:r>
            <a:r>
              <a:rPr lang="en-US" sz="2800" b="1" dirty="0" smtClean="0">
                <a:latin typeface="Georgia" pitchFamily="18" charset="0"/>
              </a:rPr>
              <a:t> </a:t>
            </a:r>
            <a:r>
              <a:rPr lang="en-US" sz="2800" b="1" dirty="0" err="1" smtClean="0">
                <a:latin typeface="Georgia" pitchFamily="18" charset="0"/>
              </a:rPr>
              <a:t>grå</a:t>
            </a:r>
            <a:r>
              <a:rPr lang="en-US" sz="2800" b="1" dirty="0">
                <a:latin typeface="Georgia" pitchFamily="18" charset="0"/>
              </a:rPr>
              <a:t> </a:t>
            </a:r>
            <a:r>
              <a:rPr lang="en-US" sz="2800" b="1" dirty="0" err="1" smtClean="0">
                <a:latin typeface="Georgia" pitchFamily="18" charset="0"/>
              </a:rPr>
              <a:t>søyle</a:t>
            </a:r>
            <a:endParaRPr lang="en-US" sz="2800" b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090" y="2091197"/>
            <a:ext cx="6827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D91B5C"/>
                </a:solidFill>
              </a:rPr>
              <a:t>Samfunnsengasjement</a:t>
            </a:r>
            <a:r>
              <a:rPr lang="en-US" sz="1600" b="1" dirty="0" smtClean="0">
                <a:solidFill>
                  <a:srgbClr val="D91B5C"/>
                </a:solidFill>
              </a:rPr>
              <a:t> - </a:t>
            </a:r>
            <a:r>
              <a:rPr lang="en-US" sz="1600" b="1" dirty="0" err="1" smtClean="0">
                <a:solidFill>
                  <a:srgbClr val="D91B5C"/>
                </a:solidFill>
              </a:rPr>
              <a:t>bidra</a:t>
            </a:r>
            <a:r>
              <a:rPr lang="en-US" sz="1600" b="1" dirty="0" smtClean="0">
                <a:solidFill>
                  <a:srgbClr val="D91B5C"/>
                </a:solidFill>
              </a:rPr>
              <a:t> med </a:t>
            </a:r>
            <a:r>
              <a:rPr lang="en-US" sz="1600" b="1" dirty="0" err="1" smtClean="0">
                <a:solidFill>
                  <a:srgbClr val="D91B5C"/>
                </a:solidFill>
              </a:rPr>
              <a:t>positiv</a:t>
            </a:r>
            <a:r>
              <a:rPr lang="en-US" sz="1600" b="1" dirty="0" smtClean="0">
                <a:solidFill>
                  <a:srgbClr val="D91B5C"/>
                </a:solidFill>
              </a:rPr>
              <a:t> </a:t>
            </a:r>
            <a:r>
              <a:rPr lang="en-US" sz="1600" b="1" dirty="0" err="1" smtClean="0">
                <a:solidFill>
                  <a:srgbClr val="D91B5C"/>
                </a:solidFill>
              </a:rPr>
              <a:t>innflytelse</a:t>
            </a:r>
            <a:r>
              <a:rPr lang="en-US" sz="1600" b="1" dirty="0" smtClean="0">
                <a:solidFill>
                  <a:srgbClr val="D91B5C"/>
                </a:solidFill>
              </a:rPr>
              <a:t> </a:t>
            </a:r>
            <a:r>
              <a:rPr lang="en-US" sz="1600" b="1" dirty="0" err="1" smtClean="0">
                <a:solidFill>
                  <a:srgbClr val="D91B5C"/>
                </a:solidFill>
              </a:rPr>
              <a:t>i</a:t>
            </a:r>
            <a:r>
              <a:rPr lang="en-US" sz="1600" b="1" dirty="0" smtClean="0">
                <a:solidFill>
                  <a:srgbClr val="D91B5C"/>
                </a:solidFill>
              </a:rPr>
              <a:t> </a:t>
            </a:r>
            <a:r>
              <a:rPr lang="en-US" sz="1600" b="1" dirty="0" err="1" smtClean="0">
                <a:solidFill>
                  <a:srgbClr val="D91B5C"/>
                </a:solidFill>
              </a:rPr>
              <a:t>samfunnet</a:t>
            </a:r>
            <a:endParaRPr lang="en-US" sz="1600" b="1" dirty="0">
              <a:solidFill>
                <a:srgbClr val="D91B5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330" y="2693376"/>
            <a:ext cx="2761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D91B5C"/>
                </a:solidFill>
              </a:rPr>
              <a:t>Vennskap</a:t>
            </a:r>
            <a:r>
              <a:rPr lang="en-US" sz="1600" b="1" dirty="0" smtClean="0">
                <a:solidFill>
                  <a:srgbClr val="D91B5C"/>
                </a:solidFill>
              </a:rPr>
              <a:t> </a:t>
            </a:r>
            <a:r>
              <a:rPr lang="en-US" sz="1600" b="1" dirty="0" err="1" smtClean="0">
                <a:solidFill>
                  <a:srgbClr val="D91B5C"/>
                </a:solidFill>
              </a:rPr>
              <a:t>og</a:t>
            </a:r>
            <a:r>
              <a:rPr lang="en-US" sz="1600" b="1" dirty="0" smtClean="0">
                <a:solidFill>
                  <a:srgbClr val="D91B5C"/>
                </a:solidFill>
              </a:rPr>
              <a:t> </a:t>
            </a:r>
            <a:r>
              <a:rPr lang="en-US" sz="1600" b="1" dirty="0" err="1" smtClean="0">
                <a:solidFill>
                  <a:srgbClr val="D91B5C"/>
                </a:solidFill>
              </a:rPr>
              <a:t>kameratskap</a:t>
            </a:r>
            <a:endParaRPr lang="en-US" sz="1600" b="1" dirty="0">
              <a:solidFill>
                <a:srgbClr val="D91B5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4330" y="3262710"/>
            <a:ext cx="305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958D85"/>
                </a:solidFill>
              </a:rPr>
              <a:t>Profesjonelt</a:t>
            </a:r>
            <a:r>
              <a:rPr lang="en-US" sz="1400" dirty="0" smtClean="0">
                <a:solidFill>
                  <a:srgbClr val="958D85"/>
                </a:solidFill>
              </a:rPr>
              <a:t> </a:t>
            </a:r>
            <a:r>
              <a:rPr lang="en-US" sz="1400" dirty="0" err="1" smtClean="0">
                <a:solidFill>
                  <a:srgbClr val="958D85"/>
                </a:solidFill>
              </a:rPr>
              <a:t>nettverk</a:t>
            </a:r>
            <a:r>
              <a:rPr lang="en-US" sz="1400" dirty="0" smtClean="0">
                <a:solidFill>
                  <a:srgbClr val="958D85"/>
                </a:solidFill>
              </a:rPr>
              <a:t>/</a:t>
            </a:r>
            <a:br>
              <a:rPr lang="en-US" sz="1400" dirty="0" smtClean="0">
                <a:solidFill>
                  <a:srgbClr val="958D85"/>
                </a:solidFill>
              </a:rPr>
            </a:br>
            <a:r>
              <a:rPr lang="en-US" sz="1400" dirty="0" err="1" smtClean="0">
                <a:solidFill>
                  <a:srgbClr val="958D85"/>
                </a:solidFill>
              </a:rPr>
              <a:t>bedrifts</a:t>
            </a:r>
            <a:r>
              <a:rPr lang="en-US" sz="1400" dirty="0" smtClean="0">
                <a:solidFill>
                  <a:srgbClr val="958D85"/>
                </a:solidFill>
              </a:rPr>
              <a:t> </a:t>
            </a:r>
            <a:r>
              <a:rPr lang="en-US" sz="1400" dirty="0" err="1" smtClean="0">
                <a:solidFill>
                  <a:srgbClr val="958D85"/>
                </a:solidFill>
              </a:rPr>
              <a:t>utvikling</a:t>
            </a:r>
            <a:endParaRPr lang="en-US" sz="1400" dirty="0">
              <a:solidFill>
                <a:srgbClr val="958D8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4330" y="3941528"/>
            <a:ext cx="371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58D85"/>
                </a:solidFill>
              </a:rPr>
              <a:t>For å ha </a:t>
            </a:r>
            <a:r>
              <a:rPr lang="en-US" sz="1400" dirty="0" err="1" smtClean="0">
                <a:solidFill>
                  <a:srgbClr val="958D85"/>
                </a:solidFill>
              </a:rPr>
              <a:t>positiv</a:t>
            </a:r>
            <a:r>
              <a:rPr lang="en-US" sz="1400" dirty="0" smtClean="0">
                <a:solidFill>
                  <a:srgbClr val="958D85"/>
                </a:solidFill>
              </a:rPr>
              <a:t> </a:t>
            </a:r>
            <a:r>
              <a:rPr lang="en-US" sz="1400" dirty="0" err="1" smtClean="0">
                <a:solidFill>
                  <a:srgbClr val="958D85"/>
                </a:solidFill>
              </a:rPr>
              <a:t>innflytelse</a:t>
            </a:r>
            <a:r>
              <a:rPr lang="en-US" sz="1400" dirty="0" smtClean="0">
                <a:solidFill>
                  <a:srgbClr val="958D85"/>
                </a:solidFill>
              </a:rPr>
              <a:t> </a:t>
            </a:r>
            <a:r>
              <a:rPr lang="en-US" sz="1400" dirty="0" err="1" smtClean="0">
                <a:solidFill>
                  <a:srgbClr val="958D85"/>
                </a:solidFill>
              </a:rPr>
              <a:t>globalt</a:t>
            </a:r>
            <a:endParaRPr lang="en-US" sz="1400" dirty="0">
              <a:solidFill>
                <a:srgbClr val="958D8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330" y="4401371"/>
            <a:ext cx="3711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958D85"/>
                </a:solidFill>
              </a:rPr>
              <a:t>Potensiale</a:t>
            </a:r>
            <a:r>
              <a:rPr lang="en-US" sz="1400" dirty="0" smtClean="0">
                <a:solidFill>
                  <a:srgbClr val="958D85"/>
                </a:solidFill>
              </a:rPr>
              <a:t> for </a:t>
            </a:r>
            <a:r>
              <a:rPr lang="en-US" sz="1400" dirty="0" err="1" smtClean="0">
                <a:solidFill>
                  <a:srgbClr val="958D85"/>
                </a:solidFill>
              </a:rPr>
              <a:t>personlig</a:t>
            </a:r>
            <a:r>
              <a:rPr lang="en-US" sz="1400" dirty="0" smtClean="0">
                <a:solidFill>
                  <a:srgbClr val="958D85"/>
                </a:solidFill>
              </a:rPr>
              <a:t>/</a:t>
            </a:r>
            <a:br>
              <a:rPr lang="en-US" sz="1400" dirty="0" smtClean="0">
                <a:solidFill>
                  <a:srgbClr val="958D85"/>
                </a:solidFill>
              </a:rPr>
            </a:br>
            <a:r>
              <a:rPr lang="en-US" sz="1400" dirty="0" err="1" smtClean="0">
                <a:solidFill>
                  <a:srgbClr val="958D85"/>
                </a:solidFill>
              </a:rPr>
              <a:t>yrkesmessig</a:t>
            </a:r>
            <a:r>
              <a:rPr lang="en-US" sz="1400" dirty="0" smtClean="0">
                <a:solidFill>
                  <a:srgbClr val="958D85"/>
                </a:solidFill>
              </a:rPr>
              <a:t> </a:t>
            </a:r>
            <a:r>
              <a:rPr lang="en-US" sz="1400" dirty="0" err="1" smtClean="0">
                <a:solidFill>
                  <a:srgbClr val="958D85"/>
                </a:solidFill>
              </a:rPr>
              <a:t>anerkjennelse</a:t>
            </a:r>
            <a:endParaRPr lang="en-US" sz="1400" dirty="0">
              <a:solidFill>
                <a:srgbClr val="958D8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4331" y="5036396"/>
            <a:ext cx="1940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958D85"/>
                </a:solidFill>
              </a:rPr>
              <a:t>Utviklingsmuligheter</a:t>
            </a:r>
            <a:endParaRPr lang="en-US" sz="1400" dirty="0">
              <a:solidFill>
                <a:srgbClr val="958D85"/>
              </a:solidFill>
            </a:endParaRPr>
          </a:p>
        </p:txBody>
      </p:sp>
      <p:grpSp>
        <p:nvGrpSpPr>
          <p:cNvPr id="5" name="Group 69"/>
          <p:cNvGrpSpPr/>
          <p:nvPr/>
        </p:nvGrpSpPr>
        <p:grpSpPr>
          <a:xfrm>
            <a:off x="1226134" y="2254052"/>
            <a:ext cx="6601415" cy="3822483"/>
            <a:chOff x="1226134" y="2254052"/>
            <a:chExt cx="6601415" cy="3822483"/>
          </a:xfrm>
        </p:grpSpPr>
        <p:cxnSp>
          <p:nvCxnSpPr>
            <p:cNvPr id="23" name="Straight Arrow Connector 22"/>
            <p:cNvCxnSpPr>
              <a:stCxn id="7" idx="3"/>
            </p:cNvCxnSpPr>
            <p:nvPr/>
          </p:nvCxnSpPr>
          <p:spPr>
            <a:xfrm flipV="1">
              <a:off x="7236600" y="2254052"/>
              <a:ext cx="575711" cy="642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827549" y="2255435"/>
              <a:ext cx="0" cy="89779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8" idx="3"/>
            </p:cNvCxnSpPr>
            <p:nvPr/>
          </p:nvCxnSpPr>
          <p:spPr>
            <a:xfrm flipV="1">
              <a:off x="3185758" y="2846618"/>
              <a:ext cx="3317129" cy="1603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491939" y="2857614"/>
              <a:ext cx="0" cy="77735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3481343" y="3623973"/>
              <a:ext cx="1707830" cy="825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5178225" y="3613075"/>
              <a:ext cx="0" cy="1083923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317129" y="4116665"/>
              <a:ext cx="547382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3853563" y="4116716"/>
              <a:ext cx="0" cy="151092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2386581" y="4576514"/>
              <a:ext cx="164215" cy="4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539849" y="4576562"/>
              <a:ext cx="0" cy="139048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1226134" y="5561944"/>
              <a:ext cx="0" cy="51459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8220367" y="4936177"/>
            <a:ext cx="76154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white">
                    <a:lumMod val="75000"/>
                  </a:prstClr>
                </a:solidFill>
              </a:rPr>
              <a:t>10%</a:t>
            </a:r>
            <a:endParaRPr 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220367" y="5844653"/>
            <a:ext cx="76154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white">
                    <a:lumMod val="75000"/>
                  </a:prstClr>
                </a:solidFill>
              </a:rPr>
              <a:t>0%</a:t>
            </a:r>
            <a:endParaRPr 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220367" y="3063948"/>
            <a:ext cx="76154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white">
                    <a:lumMod val="75000"/>
                  </a:prstClr>
                </a:solidFill>
              </a:rPr>
              <a:t>30%</a:t>
            </a:r>
            <a:endParaRPr 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20367" y="3961752"/>
            <a:ext cx="76154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white">
                    <a:lumMod val="75000"/>
                  </a:prstClr>
                </a:solidFill>
              </a:rPr>
              <a:t>20%</a:t>
            </a:r>
            <a:endParaRPr 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7374" r="44394"/>
          <a:stretch/>
        </p:blipFill>
        <p:spPr>
          <a:xfrm>
            <a:off x="5016137" y="990600"/>
            <a:ext cx="4114800" cy="4995690"/>
          </a:xfrm>
          <a:prstGeom prst="rect">
            <a:avLst/>
          </a:prstGeom>
          <a:effectLst>
            <a:outerShdw blurRad="88900" dist="6096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RESULTAT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4572001" cy="5112568"/>
          </a:xfrm>
        </p:spPr>
        <p:txBody>
          <a:bodyPr/>
          <a:lstStyle/>
          <a:p>
            <a:r>
              <a:rPr lang="en-US" sz="2800" dirty="0" err="1" smtClean="0"/>
              <a:t>Rotarianere</a:t>
            </a:r>
            <a:r>
              <a:rPr lang="en-US" sz="2800" dirty="0" smtClean="0"/>
              <a:t>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b="1" dirty="0" err="1" smtClean="0"/>
              <a:t>engasjerte</a:t>
            </a:r>
            <a:r>
              <a:rPr lang="en-US" sz="2800" b="1" dirty="0" smtClean="0"/>
              <a:t> </a:t>
            </a:r>
            <a:r>
              <a:rPr lang="en-US" sz="2800" dirty="0" err="1" smtClean="0"/>
              <a:t>ledere</a:t>
            </a:r>
            <a:endParaRPr lang="en-US" sz="2800" dirty="0" smtClean="0"/>
          </a:p>
          <a:p>
            <a:pPr lvl="1">
              <a:spcAft>
                <a:spcPts val="1200"/>
              </a:spcAft>
            </a:pPr>
            <a:r>
              <a:rPr lang="en-US" sz="2400" dirty="0" err="1" smtClean="0"/>
              <a:t>Ledelse</a:t>
            </a:r>
            <a:r>
              <a:rPr lang="en-US" sz="2400" dirty="0" smtClean="0"/>
              <a:t> </a:t>
            </a:r>
            <a:r>
              <a:rPr lang="en-US" sz="2400" dirty="0" err="1" smtClean="0"/>
              <a:t>definert</a:t>
            </a:r>
            <a:r>
              <a:rPr lang="en-US" sz="2400" dirty="0" smtClean="0"/>
              <a:t> </a:t>
            </a:r>
            <a:r>
              <a:rPr lang="en-US" sz="2400" dirty="0" err="1" smtClean="0"/>
              <a:t>ved</a:t>
            </a:r>
            <a:r>
              <a:rPr lang="en-US" sz="2400" dirty="0" smtClean="0"/>
              <a:t> </a:t>
            </a:r>
            <a:r>
              <a:rPr lang="en-US" sz="2400" dirty="0" err="1" smtClean="0"/>
              <a:t>tankesett</a:t>
            </a:r>
            <a:r>
              <a:rPr lang="en-US" sz="2400" dirty="0" smtClean="0"/>
              <a:t> (mindset) – </a:t>
            </a:r>
            <a:r>
              <a:rPr lang="en-US" sz="2400" dirty="0" err="1" smtClean="0"/>
              <a:t>ikke</a:t>
            </a:r>
            <a:r>
              <a:rPr lang="en-US" sz="2400" dirty="0" smtClean="0"/>
              <a:t> </a:t>
            </a:r>
            <a:r>
              <a:rPr lang="en-US" sz="2400" dirty="0" err="1" smtClean="0"/>
              <a:t>tittel</a:t>
            </a:r>
            <a:r>
              <a:rPr lang="en-US" sz="2400" dirty="0" smtClean="0"/>
              <a:t> </a:t>
            </a:r>
            <a:r>
              <a:rPr lang="en-US" sz="2400" dirty="0" err="1" smtClean="0"/>
              <a:t>eller</a:t>
            </a:r>
            <a:r>
              <a:rPr lang="en-US" sz="2400" dirty="0" smtClean="0"/>
              <a:t> </a:t>
            </a:r>
            <a:r>
              <a:rPr lang="en-US" sz="2400" dirty="0" err="1" smtClean="0"/>
              <a:t>posisjon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800" b="1" dirty="0" err="1" smtClean="0"/>
              <a:t>Det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personlige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møtet</a:t>
            </a:r>
            <a:r>
              <a:rPr lang="en-US" sz="2800" b="1" dirty="0" smtClean="0"/>
              <a:t> </a:t>
            </a:r>
            <a:r>
              <a:rPr lang="en-US" sz="2800" dirty="0" err="1" smtClean="0"/>
              <a:t>vil</a:t>
            </a:r>
            <a:r>
              <a:rPr lang="en-US" sz="2800" dirty="0" smtClean="0"/>
              <a:t> </a:t>
            </a:r>
            <a:r>
              <a:rPr lang="en-US" sz="2800" dirty="0" err="1" smtClean="0"/>
              <a:t>allid</a:t>
            </a:r>
            <a:r>
              <a:rPr lang="en-US" sz="2800" dirty="0" smtClean="0"/>
              <a:t> </a:t>
            </a:r>
            <a:r>
              <a:rPr lang="en-US" sz="2800" dirty="0" err="1" smtClean="0"/>
              <a:t>være</a:t>
            </a:r>
            <a:r>
              <a:rPr lang="en-US" sz="2800" dirty="0" smtClean="0"/>
              <a:t> en </a:t>
            </a:r>
            <a:r>
              <a:rPr lang="en-US" sz="2800" dirty="0" err="1" smtClean="0"/>
              <a:t>drivkraft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Rotary</a:t>
            </a:r>
          </a:p>
          <a:p>
            <a:r>
              <a:rPr lang="en-US" sz="2800" dirty="0" smtClean="0"/>
              <a:t>Rotary </a:t>
            </a:r>
            <a:r>
              <a:rPr lang="en-US" sz="2800" b="1" dirty="0" err="1" smtClean="0"/>
              <a:t>påvirker</a:t>
            </a:r>
            <a:r>
              <a:rPr lang="en-US" sz="2800" dirty="0" smtClean="0"/>
              <a:t> </a:t>
            </a:r>
            <a:r>
              <a:rPr lang="en-US" sz="2800" b="1" dirty="0" err="1" smtClean="0"/>
              <a:t>samfunnet</a:t>
            </a:r>
            <a:r>
              <a:rPr lang="en-US" sz="2800" b="1" dirty="0" smtClean="0"/>
              <a:t> </a:t>
            </a:r>
            <a:r>
              <a:rPr lang="en-US" sz="2800" dirty="0" err="1" smtClean="0"/>
              <a:t>på</a:t>
            </a:r>
            <a:r>
              <a:rPr lang="en-US" sz="2800" dirty="0" smtClean="0"/>
              <a:t> et </a:t>
            </a:r>
            <a:r>
              <a:rPr lang="en-US" sz="2800" dirty="0" err="1" smtClean="0"/>
              <a:t>globalt</a:t>
            </a:r>
            <a:r>
              <a:rPr lang="en-US" sz="2800" dirty="0" smtClean="0"/>
              <a:t> plan </a:t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21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STRATEGI – VÅR KJERNE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nb-NO" sz="3600" dirty="0" smtClean="0"/>
              <a:t>HVA ER ROTARY ?</a:t>
            </a:r>
          </a:p>
          <a:p>
            <a:pPr marL="0" indent="0">
              <a:buNone/>
            </a:pPr>
            <a:endParaRPr lang="nb-NO" sz="3600" dirty="0" smtClean="0"/>
          </a:p>
          <a:p>
            <a:r>
              <a:rPr lang="nb-NO" dirty="0" smtClean="0"/>
              <a:t>Undersøkelsen viser at få rotarianere kan gi et raskt og klart svar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«</a:t>
            </a:r>
            <a:r>
              <a:rPr lang="nb-NO" dirty="0" err="1" smtClean="0"/>
              <a:t>Um</a:t>
            </a:r>
            <a:r>
              <a:rPr lang="nb-NO" dirty="0" smtClean="0"/>
              <a:t>» - nøling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08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STRATEGI – VÅRT BUDSKAP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4525963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sz="3600" b="1" dirty="0" smtClean="0"/>
              <a:t>SAMLE LEDERE</a:t>
            </a:r>
          </a:p>
          <a:p>
            <a:r>
              <a:rPr lang="nb-NO" sz="3600" b="1" dirty="0" smtClean="0"/>
              <a:t>UTVEKSLE IDEER</a:t>
            </a:r>
          </a:p>
          <a:p>
            <a:r>
              <a:rPr lang="nb-NO" sz="3600" b="1" dirty="0" smtClean="0"/>
              <a:t>GJØRE INNSATS(TAKE ACTION)</a:t>
            </a:r>
          </a:p>
          <a:p>
            <a:pPr marL="0" indent="0">
              <a:buNone/>
            </a:pPr>
            <a:r>
              <a:rPr lang="nb-NO" sz="2800" dirty="0" smtClean="0"/>
              <a:t>Disse 3 uttrykkene skal hjelpe rotarianere til å skape sin egen, enkle forklaring av Rotary som kan benyttes i en heis mellom 2 etasjer for å forklare organisasjonen – «Elevator </a:t>
            </a:r>
            <a:r>
              <a:rPr lang="nb-NO" sz="2800" dirty="0" err="1" smtClean="0"/>
              <a:t>speech</a:t>
            </a:r>
            <a:r>
              <a:rPr lang="nb-NO" sz="2800" dirty="0" smtClean="0"/>
              <a:t>»</a:t>
            </a:r>
            <a:endParaRPr lang="nb-NO" sz="2800" dirty="0"/>
          </a:p>
          <a:p>
            <a:pPr marL="0" indent="0">
              <a:buNone/>
            </a:pPr>
            <a:endParaRPr lang="nb-NO" sz="3600" b="1" dirty="0"/>
          </a:p>
        </p:txBody>
      </p:sp>
    </p:spTree>
    <p:extLst>
      <p:ext uri="{BB962C8B-B14F-4D97-AF65-F5344CB8AC3E}">
        <p14:creationId xmlns:p14="http://schemas.microsoft.com/office/powerpoint/2010/main" val="5373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ESSENCE STATEMENT - KJERNEVERDI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4963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Rotary </a:t>
            </a:r>
            <a:r>
              <a:rPr lang="en-US" sz="4400" b="1" dirty="0" err="1" smtClean="0">
                <a:solidFill>
                  <a:schemeClr val="bg1"/>
                </a:solidFill>
                <a:latin typeface="Arial Narrow" pitchFamily="34" charset="0"/>
              </a:rPr>
              <a:t>samler</a:t>
            </a:r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 Narrow" pitchFamily="34" charset="0"/>
              </a:rPr>
              <a:t>ledere</a:t>
            </a:r>
            <a:r>
              <a:rPr lang="en-US" sz="4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 Narrow" pitchFamily="34" charset="0"/>
              </a:rPr>
              <a:t>fra</a:t>
            </a:r>
            <a:endParaRPr lang="en-US" sz="4400" dirty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dirty="0" err="1">
                <a:solidFill>
                  <a:schemeClr val="bg1"/>
                </a:solidFill>
                <a:latin typeface="Arial Narrow" pitchFamily="34" charset="0"/>
              </a:rPr>
              <a:t>alle</a:t>
            </a: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 Narrow" pitchFamily="34" charset="0"/>
              </a:rPr>
              <a:t>kontinent</a:t>
            </a: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Arial Narrow" pitchFamily="34" charset="0"/>
              </a:rPr>
              <a:t>kulturer</a:t>
            </a: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 Narrow" pitchFamily="34" charset="0"/>
              </a:rPr>
              <a:t>og</a:t>
            </a: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 Narrow" pitchFamily="34" charset="0"/>
              </a:rPr>
              <a:t>yrker</a:t>
            </a: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for å </a:t>
            </a:r>
            <a:r>
              <a:rPr lang="en-US" sz="4400" b="1" dirty="0" err="1">
                <a:solidFill>
                  <a:schemeClr val="bg1"/>
                </a:solidFill>
                <a:latin typeface="Arial Narrow" pitchFamily="34" charset="0"/>
              </a:rPr>
              <a:t>utveksle</a:t>
            </a:r>
            <a:r>
              <a:rPr lang="en-US" sz="4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 Narrow" pitchFamily="34" charset="0"/>
              </a:rPr>
              <a:t>ideer</a:t>
            </a:r>
            <a:r>
              <a:rPr lang="en-US" sz="4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 Narrow" pitchFamily="34" charset="0"/>
              </a:rPr>
              <a:t>og</a:t>
            </a:r>
            <a:r>
              <a:rPr lang="en-US" sz="4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 Narrow" pitchFamily="34" charset="0"/>
              </a:rPr>
              <a:t>gjøre</a:t>
            </a:r>
            <a:r>
              <a:rPr lang="en-US" sz="4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 Narrow" pitchFamily="34" charset="0"/>
              </a:rPr>
              <a:t>innsats</a:t>
            </a:r>
            <a:endParaRPr lang="en-US" sz="44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dirty="0" err="1" smtClean="0">
                <a:solidFill>
                  <a:schemeClr val="bg1"/>
                </a:solidFill>
                <a:latin typeface="Arial Narrow" pitchFamily="34" charset="0"/>
              </a:rPr>
              <a:t>til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 Narrow" pitchFamily="34" charset="0"/>
              </a:rPr>
              <a:t>gavn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 for </a:t>
            </a:r>
            <a:r>
              <a:rPr lang="en-US" sz="4400" dirty="0" err="1">
                <a:solidFill>
                  <a:schemeClr val="bg1"/>
                </a:solidFill>
                <a:latin typeface="Arial Narrow" pitchFamily="34" charset="0"/>
              </a:rPr>
              <a:t>samfunnet</a:t>
            </a: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 Narrow" pitchFamily="34" charset="0"/>
              </a:rPr>
              <a:t>lokalt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 Narrow" pitchFamily="34" charset="0"/>
              </a:rPr>
              <a:t>og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 Narrow" pitchFamily="34" charset="0"/>
              </a:rPr>
              <a:t>internasjonalt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4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ESSENCE STATEMENT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4963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Rotary </a:t>
            </a:r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unites leaders 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from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a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ll continents, cultures and occupations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t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o </a:t>
            </a:r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exchange ideas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 and </a:t>
            </a:r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take action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for communities around the world.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ROTARYs VERDEN 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61034" y="3677609"/>
            <a:ext cx="2882580" cy="8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35" tIns="45469" rIns="90935" bIns="4546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1pPr>
            <a:lvl2pPr marL="315581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2pPr>
            <a:lvl3pPr marL="633310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3pPr>
            <a:lvl4pPr marL="951126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4pPr>
            <a:lvl5pPr marL="1268889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5pPr>
            <a:lvl6pPr marL="1588891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6pPr>
            <a:lvl7pPr marL="1906662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7pPr>
            <a:lvl8pPr marL="2224447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8pPr>
            <a:lvl9pPr marL="2542224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9pPr>
          </a:lstStyle>
          <a:p>
            <a:pPr marL="455640" indent="-455640" algn="r" defTabSz="968266" eaLnBrk="0" hangingPunct="0">
              <a:spcBef>
                <a:spcPts val="3000"/>
              </a:spcBef>
              <a:buClr>
                <a:srgbClr val="ED1C24"/>
              </a:buClr>
              <a:defRPr/>
            </a:pPr>
            <a:r>
              <a:rPr lang="en-US" sz="2400" i="1" kern="0" dirty="0" err="1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Mangfold</a:t>
            </a:r>
            <a:endParaRPr lang="en-US" sz="2400" i="1" kern="0" dirty="0">
              <a:solidFill>
                <a:schemeClr val="tx1"/>
              </a:solidFill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49692" y="3677610"/>
            <a:ext cx="4289059" cy="830682"/>
          </a:xfrm>
          <a:prstGeom prst="rect">
            <a:avLst/>
          </a:prstGeom>
          <a:noFill/>
        </p:spPr>
        <p:txBody>
          <a:bodyPr wrap="square" lIns="91127" tIns="45564" rIns="91127" bIns="45564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1pPr>
            <a:lvl2pPr marL="315581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2pPr>
            <a:lvl3pPr marL="633310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3pPr>
            <a:lvl4pPr marL="951126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4pPr>
            <a:lvl5pPr marL="1268889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5pPr>
            <a:lvl6pPr marL="1588891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6pPr>
            <a:lvl7pPr marL="1906662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7pPr>
            <a:lvl8pPr marL="2224447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8pPr>
            <a:lvl9pPr marL="2542224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9pPr>
          </a:lstStyle>
          <a:p>
            <a:pPr algn="l" defTabSz="911311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Vi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kobler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sammen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ulike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perspektiv</a:t>
            </a:r>
            <a:endParaRPr lang="en-US" sz="2400" b="1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132618" y="4753941"/>
            <a:ext cx="4176247" cy="124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35" tIns="45469" rIns="90935" bIns="4546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1pPr>
            <a:lvl2pPr marL="315581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2pPr>
            <a:lvl3pPr marL="633310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3pPr>
            <a:lvl4pPr marL="951126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4pPr>
            <a:lvl5pPr marL="1268889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5pPr>
            <a:lvl6pPr marL="1588891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6pPr>
            <a:lvl7pPr marL="1906662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7pPr>
            <a:lvl8pPr marL="2224447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8pPr>
            <a:lvl9pPr marL="2542224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9pPr>
          </a:lstStyle>
          <a:p>
            <a:pPr marL="455640" indent="-455640" algn="r" defTabSz="968266" eaLnBrk="0" hangingPunct="0">
              <a:spcBef>
                <a:spcPts val="3000"/>
              </a:spcBef>
              <a:buClr>
                <a:srgbClr val="ED1C24"/>
              </a:buClr>
              <a:defRPr/>
            </a:pPr>
            <a:r>
              <a:rPr lang="en-US" sz="2400" kern="0" dirty="0" err="1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Yrkeskunnskap</a:t>
            </a:r>
            <a:r>
              <a:rPr lang="en-US" sz="2400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, </a:t>
            </a:r>
            <a:br>
              <a:rPr lang="en-US" sz="2400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</a:br>
            <a:r>
              <a:rPr lang="en-US" sz="2400" i="1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Service</a:t>
            </a:r>
            <a:r>
              <a:rPr lang="en-US" sz="2400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og</a:t>
            </a:r>
            <a:r>
              <a:rPr lang="en-US" sz="2400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sz="2400" i="1" kern="0" dirty="0" err="1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Lederskap</a:t>
            </a:r>
            <a:endParaRPr lang="en-US" sz="2400" i="1" kern="0" dirty="0">
              <a:solidFill>
                <a:schemeClr val="tx1"/>
              </a:solidFill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7" name="TextBox 18"/>
          <p:cNvSpPr txBox="1"/>
          <p:nvPr/>
        </p:nvSpPr>
        <p:spPr>
          <a:xfrm>
            <a:off x="4849691" y="4992287"/>
            <a:ext cx="4206865" cy="1200014"/>
          </a:xfrm>
          <a:prstGeom prst="rect">
            <a:avLst/>
          </a:prstGeom>
          <a:noFill/>
        </p:spPr>
        <p:txBody>
          <a:bodyPr wrap="square" lIns="91127" tIns="45564" rIns="91127" bIns="45564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1pPr>
            <a:lvl2pPr marL="315581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2pPr>
            <a:lvl3pPr marL="633310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3pPr>
            <a:lvl4pPr marL="951126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4pPr>
            <a:lvl5pPr marL="1268889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5pPr>
            <a:lvl6pPr marL="1588891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6pPr>
            <a:lvl7pPr marL="1906662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7pPr>
            <a:lvl8pPr marL="2224447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8pPr>
            <a:lvl9pPr marL="2542224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9pPr>
          </a:lstStyle>
          <a:p>
            <a:pPr algn="l" defTabSz="911311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Vi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bruker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vårt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lederskap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og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ekspertise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til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å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løse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sosiale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problem</a:t>
            </a:r>
            <a:endParaRPr lang="en-US" sz="2400" b="1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4629" y="2562608"/>
            <a:ext cx="3478985" cy="8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35" tIns="45469" rIns="90935" bIns="4546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1pPr>
            <a:lvl2pPr marL="315581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2pPr>
            <a:lvl3pPr marL="633310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3pPr>
            <a:lvl4pPr marL="951126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4pPr>
            <a:lvl5pPr marL="1268889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5pPr>
            <a:lvl6pPr marL="1588891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6pPr>
            <a:lvl7pPr marL="1906662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7pPr>
            <a:lvl8pPr marL="2224447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8pPr>
            <a:lvl9pPr marL="2542224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9pPr>
          </a:lstStyle>
          <a:p>
            <a:pPr marL="455640" indent="-455640" algn="r" defTabSz="968266" eaLnBrk="0" hangingPunct="0">
              <a:spcBef>
                <a:spcPts val="3000"/>
              </a:spcBef>
              <a:buClr>
                <a:srgbClr val="ED1C24"/>
              </a:buClr>
              <a:defRPr/>
            </a:pPr>
            <a:r>
              <a:rPr lang="en-US" sz="2400" i="1" kern="0" dirty="0" err="1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Etikk</a:t>
            </a:r>
            <a:r>
              <a:rPr lang="en-US" sz="2400" i="1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og</a:t>
            </a:r>
            <a:r>
              <a:rPr lang="en-US" sz="2400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integritet</a:t>
            </a:r>
            <a:endParaRPr lang="en-US" sz="2400" kern="0" dirty="0">
              <a:solidFill>
                <a:schemeClr val="tx1"/>
              </a:solidFill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9" name="TextBox 21"/>
          <p:cNvSpPr txBox="1"/>
          <p:nvPr/>
        </p:nvSpPr>
        <p:spPr>
          <a:xfrm>
            <a:off x="4849692" y="2562607"/>
            <a:ext cx="4426925" cy="830682"/>
          </a:xfrm>
          <a:prstGeom prst="rect">
            <a:avLst/>
          </a:prstGeom>
          <a:noFill/>
        </p:spPr>
        <p:txBody>
          <a:bodyPr wrap="square" lIns="91127" tIns="45564" rIns="91127" bIns="45564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1pPr>
            <a:lvl2pPr marL="315581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2pPr>
            <a:lvl3pPr marL="633310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3pPr>
            <a:lvl4pPr marL="951126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4pPr>
            <a:lvl5pPr marL="1268889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5pPr>
            <a:lvl6pPr marL="1588891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6pPr>
            <a:lvl7pPr marL="1906662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7pPr>
            <a:lvl8pPr marL="2224447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8pPr>
            <a:lvl9pPr marL="2542224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9pPr>
          </a:lstStyle>
          <a:p>
            <a:pPr algn="l" defTabSz="911311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Vi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utfører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våre</a:t>
            </a:r>
            <a:endParaRPr lang="en-US" sz="2400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algn="l" defTabSz="911311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forpliktelser</a:t>
            </a:r>
            <a:endParaRPr lang="en-US" sz="2400" b="1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1304302"/>
            <a:ext cx="4043630" cy="8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35" tIns="45469" rIns="90935" bIns="4546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1pPr>
            <a:lvl2pPr marL="315581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2pPr>
            <a:lvl3pPr marL="633310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3pPr>
            <a:lvl4pPr marL="951126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4pPr>
            <a:lvl5pPr marL="1268889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5pPr>
            <a:lvl6pPr marL="1588891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6pPr>
            <a:lvl7pPr marL="1906662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7pPr>
            <a:lvl8pPr marL="2224447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8pPr>
            <a:lvl9pPr marL="2542224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9pPr>
          </a:lstStyle>
          <a:p>
            <a:pPr marL="455640" indent="-455640" algn="r" defTabSz="968266" eaLnBrk="0" hangingPunct="0">
              <a:spcBef>
                <a:spcPts val="3000"/>
              </a:spcBef>
              <a:buClr>
                <a:srgbClr val="ED1C24"/>
              </a:buClr>
              <a:defRPr/>
            </a:pPr>
            <a:r>
              <a:rPr lang="en-US" sz="2400" i="1" kern="0" dirty="0" err="1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Vennskap</a:t>
            </a:r>
            <a:r>
              <a:rPr lang="en-US" sz="2400" i="1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og</a:t>
            </a:r>
            <a:r>
              <a:rPr lang="en-US" sz="2400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global f0rståelse</a:t>
            </a:r>
            <a:br>
              <a:rPr lang="en-US" sz="2400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</a:br>
            <a:endParaRPr lang="en-US" sz="2400" kern="0" dirty="0">
              <a:solidFill>
                <a:schemeClr val="tx1"/>
              </a:solidFill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4849691" y="1304303"/>
            <a:ext cx="4426925" cy="830682"/>
          </a:xfrm>
          <a:prstGeom prst="rect">
            <a:avLst/>
          </a:prstGeom>
          <a:noFill/>
        </p:spPr>
        <p:txBody>
          <a:bodyPr wrap="square" lIns="91127" tIns="45564" rIns="91127" bIns="45564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1pPr>
            <a:lvl2pPr marL="315581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2pPr>
            <a:lvl3pPr marL="633310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3pPr>
            <a:lvl4pPr marL="951126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4pPr>
            <a:lvl5pPr marL="1268889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5pPr>
            <a:lvl6pPr marL="1588891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6pPr>
            <a:lvl7pPr marL="1906662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7pPr>
            <a:lvl8pPr marL="2224447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8pPr>
            <a:lvl9pPr marL="2542224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9pPr>
          </a:lstStyle>
          <a:p>
            <a:pPr algn="l" defTabSz="911311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Vi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bygger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livslange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relasjoner</a:t>
            </a:r>
            <a:endParaRPr lang="en-US" sz="2400" b="1" dirty="0">
              <a:solidFill>
                <a:schemeClr val="accent1"/>
              </a:solidFill>
              <a:latin typeface="Georgia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>
            <a:off x="4395855" y="5040299"/>
            <a:ext cx="0" cy="297655"/>
          </a:xfrm>
          <a:prstGeom prst="straightConnector1">
            <a:avLst/>
          </a:prstGeom>
          <a:ln>
            <a:solidFill>
              <a:srgbClr val="D91B5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>
            <a:off x="4395855" y="3768985"/>
            <a:ext cx="0" cy="297655"/>
          </a:xfrm>
          <a:prstGeom prst="straightConnector1">
            <a:avLst/>
          </a:prstGeom>
          <a:ln>
            <a:solidFill>
              <a:srgbClr val="D91B5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>
            <a:off x="4395856" y="2646715"/>
            <a:ext cx="0" cy="297655"/>
          </a:xfrm>
          <a:prstGeom prst="straightConnector1">
            <a:avLst/>
          </a:prstGeom>
          <a:ln>
            <a:solidFill>
              <a:srgbClr val="D91B5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>
            <a:off x="4395857" y="1558364"/>
            <a:ext cx="0" cy="297655"/>
          </a:xfrm>
          <a:prstGeom prst="straightConnector1">
            <a:avLst/>
          </a:prstGeom>
          <a:ln>
            <a:solidFill>
              <a:srgbClr val="D91B5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8868" y="-733962"/>
            <a:ext cx="14185576" cy="797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366825"/>
            <a:ext cx="80581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95634" y="3608674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Arial Narrow" pitchFamily="34" charset="0"/>
                <a:ea typeface="+mn-ea"/>
                <a:cs typeface="Arial Bold"/>
              </a:rPr>
              <a:t>KJERNEN</a:t>
            </a:r>
            <a:endParaRPr lang="en-US" sz="2800" b="1" dirty="0">
              <a:solidFill>
                <a:prstClr val="white"/>
              </a:solidFill>
              <a:latin typeface="Arial Narrow" pitchFamily="34" charset="0"/>
              <a:ea typeface="+mn-ea"/>
              <a:cs typeface="Arial 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1716" y="3608674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Arial Narrow" pitchFamily="34" charset="0"/>
                <a:ea typeface="+mn-ea"/>
                <a:cs typeface="Arial Bold"/>
              </a:rPr>
              <a:t>VERDIENE</a:t>
            </a:r>
            <a:endParaRPr lang="en-US" sz="2800" b="1" dirty="0">
              <a:solidFill>
                <a:prstClr val="white"/>
              </a:solidFill>
              <a:latin typeface="Arial Narrow" pitchFamily="34" charset="0"/>
              <a:ea typeface="+mn-ea"/>
              <a:cs typeface="Arial 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8405" y="3608674"/>
            <a:ext cx="313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Arial Narrow" pitchFamily="34" charset="0"/>
                <a:ea typeface="+mn-ea"/>
                <a:cs typeface="Arial Bold"/>
              </a:rPr>
              <a:t>KOMMUNIKASJON</a:t>
            </a:r>
            <a:endParaRPr lang="en-US" sz="2800" b="1" dirty="0">
              <a:solidFill>
                <a:prstClr val="white"/>
              </a:solidFill>
              <a:latin typeface="Arial Narrow" pitchFamily="34" charset="0"/>
              <a:ea typeface="+mn-ea"/>
              <a:cs typeface="Arial 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ROTARYs VAREMERKE STRATEGI</a:t>
            </a:r>
            <a:endParaRPr lang="en-US" sz="2800" dirty="0"/>
          </a:p>
        </p:txBody>
      </p:sp>
      <p:sp>
        <p:nvSpPr>
          <p:cNvPr id="10" name="TextBox 18"/>
          <p:cNvSpPr txBox="1"/>
          <p:nvPr/>
        </p:nvSpPr>
        <p:spPr>
          <a:xfrm>
            <a:off x="407569" y="4678265"/>
            <a:ext cx="277304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30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latin typeface="Georgia" pitchFamily="18" charset="0"/>
                <a:cs typeface="Arial"/>
              </a:rPr>
              <a:t>Hvorfor</a:t>
            </a:r>
            <a:r>
              <a:rPr lang="en-US" b="1" dirty="0" smtClean="0">
                <a:latin typeface="Georgia" pitchFamily="18" charset="0"/>
                <a:cs typeface="Arial"/>
              </a:rPr>
              <a:t> vi </a:t>
            </a:r>
            <a:r>
              <a:rPr lang="en-US" b="1" dirty="0" err="1" smtClean="0">
                <a:latin typeface="Georgia" pitchFamily="18" charset="0"/>
                <a:cs typeface="Arial"/>
              </a:rPr>
              <a:t>finnes</a:t>
            </a:r>
            <a:endParaRPr lang="en-US" dirty="0" smtClean="0">
              <a:latin typeface="Georgia" pitchFamily="18" charset="0"/>
              <a:ea typeface="+mn-ea"/>
              <a:cs typeface="Arial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2968321" y="4667827"/>
            <a:ext cx="320735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30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latin typeface="Georgia" pitchFamily="18" charset="0"/>
                <a:ea typeface="+mn-ea"/>
                <a:cs typeface="Arial"/>
              </a:rPr>
              <a:t>Hva</a:t>
            </a:r>
            <a:r>
              <a:rPr lang="en-US" b="1" dirty="0" smtClean="0">
                <a:latin typeface="Georgia" pitchFamily="18" charset="0"/>
                <a:ea typeface="+mn-ea"/>
                <a:cs typeface="Arial"/>
              </a:rPr>
              <a:t> vi </a:t>
            </a:r>
            <a:r>
              <a:rPr lang="en-US" b="1" dirty="0" err="1" smtClean="0">
                <a:latin typeface="Georgia" pitchFamily="18" charset="0"/>
                <a:ea typeface="+mn-ea"/>
                <a:cs typeface="Arial"/>
              </a:rPr>
              <a:t>tror</a:t>
            </a:r>
            <a:r>
              <a:rPr lang="en-US" b="1" dirty="0" smtClean="0">
                <a:latin typeface="Georgia" pitchFamily="18" charset="0"/>
                <a:ea typeface="+mn-ea"/>
                <a:cs typeface="Arial"/>
              </a:rPr>
              <a:t> </a:t>
            </a:r>
            <a:r>
              <a:rPr lang="en-US" b="1" dirty="0" err="1" smtClean="0">
                <a:latin typeface="Georgia" pitchFamily="18" charset="0"/>
                <a:ea typeface="+mn-ea"/>
                <a:cs typeface="Arial"/>
              </a:rPr>
              <a:t>på</a:t>
            </a:r>
            <a:r>
              <a:rPr lang="en-US" dirty="0" smtClean="0">
                <a:latin typeface="Georgia" pitchFamily="18" charset="0"/>
                <a:ea typeface="+mn-ea"/>
                <a:cs typeface="Arial"/>
              </a:rPr>
              <a:t/>
            </a:r>
            <a:br>
              <a:rPr lang="en-US" dirty="0" smtClean="0">
                <a:latin typeface="Georgia" pitchFamily="18" charset="0"/>
                <a:ea typeface="+mn-ea"/>
                <a:cs typeface="Arial"/>
              </a:rPr>
            </a:br>
            <a:endParaRPr lang="en-US" dirty="0" smtClean="0">
              <a:latin typeface="Georgia" pitchFamily="18" charset="0"/>
              <a:ea typeface="+mn-ea"/>
              <a:cs typeface="Arial"/>
            </a:endParaRPr>
          </a:p>
          <a:p>
            <a:pPr algn="ctr" defTabSz="457130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Georgia" pitchFamily="18" charset="0"/>
              <a:ea typeface="+mn-ea"/>
              <a:cs typeface="Arial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5791262" y="4672379"/>
            <a:ext cx="320735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30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latin typeface="Georgia" pitchFamily="18" charset="0"/>
                <a:cs typeface="Arial"/>
              </a:rPr>
              <a:t>Hvordan</a:t>
            </a:r>
            <a:r>
              <a:rPr lang="en-US" b="1" dirty="0" smtClean="0">
                <a:latin typeface="Georgia" pitchFamily="18" charset="0"/>
                <a:cs typeface="Arial"/>
              </a:rPr>
              <a:t> vi </a:t>
            </a:r>
          </a:p>
          <a:p>
            <a:pPr algn="ctr" defTabSz="457130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latin typeface="Georgia" pitchFamily="18" charset="0"/>
                <a:ea typeface="+mn-ea"/>
                <a:cs typeface="Arial"/>
              </a:rPr>
              <a:t>s</a:t>
            </a:r>
            <a:r>
              <a:rPr lang="en-US" b="1" dirty="0" err="1" smtClean="0">
                <a:latin typeface="Georgia" pitchFamily="18" charset="0"/>
                <a:ea typeface="+mn-ea"/>
                <a:cs typeface="Arial"/>
              </a:rPr>
              <a:t>nakker</a:t>
            </a:r>
            <a:r>
              <a:rPr lang="en-US" b="1" dirty="0" smtClean="0">
                <a:latin typeface="Georgia" pitchFamily="18" charset="0"/>
                <a:ea typeface="+mn-ea"/>
                <a:cs typeface="Arial"/>
              </a:rPr>
              <a:t> </a:t>
            </a:r>
            <a:r>
              <a:rPr lang="en-US" b="1" dirty="0" err="1" smtClean="0">
                <a:latin typeface="Georgia" pitchFamily="18" charset="0"/>
                <a:ea typeface="+mn-ea"/>
                <a:cs typeface="Arial"/>
              </a:rPr>
              <a:t>om</a:t>
            </a:r>
            <a:r>
              <a:rPr lang="en-US" b="1" dirty="0" smtClean="0">
                <a:latin typeface="Georgia" pitchFamily="18" charset="0"/>
                <a:ea typeface="+mn-ea"/>
                <a:cs typeface="Arial"/>
              </a:rPr>
              <a:t> </a:t>
            </a:r>
            <a:r>
              <a:rPr lang="en-US" b="1" dirty="0" err="1" smtClean="0">
                <a:latin typeface="Georgia" pitchFamily="18" charset="0"/>
                <a:ea typeface="+mn-ea"/>
                <a:cs typeface="Arial"/>
              </a:rPr>
              <a:t>organisasjonen</a:t>
            </a:r>
            <a:r>
              <a:rPr lang="en-US" b="1" dirty="0" smtClean="0">
                <a:latin typeface="Georgia" pitchFamily="18" charset="0"/>
                <a:ea typeface="+mn-ea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01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90601"/>
            <a:ext cx="4652739" cy="5875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20110904_JP_01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739" y="0"/>
            <a:ext cx="449126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57200"/>
            <a:ext cx="9220199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84814" y="1221807"/>
            <a:ext cx="4265405" cy="388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8" tIns="45625" rIns="91248" bIns="45625" numCol="1" anchor="t" anchorCtr="0" compatLnSpc="1">
            <a:prstTxWarp prst="textNoShape">
              <a:avLst/>
            </a:prstTxWarp>
          </a:bodyPr>
          <a:lstStyle/>
          <a:p>
            <a:pPr defTabSz="45713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kern="0" dirty="0" smtClean="0">
                <a:solidFill>
                  <a:schemeClr val="accent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rPr>
              <a:t>SMART</a:t>
            </a:r>
            <a:endParaRPr lang="en-US" sz="2600" b="1" kern="0" dirty="0" smtClean="0">
              <a:solidFill>
                <a:schemeClr val="accent1"/>
              </a:solidFill>
              <a:latin typeface="Arial Narrow" pitchFamily="34" charset="0"/>
              <a:ea typeface="ＭＳ Ｐゴシック" pitchFamily="-123" charset="-128"/>
              <a:cs typeface="ＭＳ Ｐゴシック" pitchFamily="-123" charset="-128"/>
            </a:endParaRPr>
          </a:p>
          <a:p>
            <a:pPr defTabSz="457130">
              <a:defRPr/>
            </a:pPr>
            <a:r>
              <a:rPr lang="sv-SE" dirty="0">
                <a:latin typeface="Georgia" panose="02040502050405020303" pitchFamily="18" charset="0"/>
              </a:rPr>
              <a:t>Vi </a:t>
            </a:r>
            <a:r>
              <a:rPr lang="sv-SE" dirty="0" smtClean="0">
                <a:latin typeface="Georgia" panose="02040502050405020303" pitchFamily="18" charset="0"/>
              </a:rPr>
              <a:t>ser på </a:t>
            </a:r>
            <a:r>
              <a:rPr lang="sv-SE" dirty="0">
                <a:latin typeface="Georgia" panose="02040502050405020303" pitchFamily="18" charset="0"/>
              </a:rPr>
              <a:t>problem </a:t>
            </a:r>
            <a:r>
              <a:rPr lang="sv-SE" dirty="0" smtClean="0">
                <a:latin typeface="Georgia" panose="02040502050405020303" pitchFamily="18" charset="0"/>
              </a:rPr>
              <a:t>fra ulike vinkler og anvender </a:t>
            </a:r>
            <a:r>
              <a:rPr lang="sv-SE" dirty="0">
                <a:latin typeface="Georgia" panose="02040502050405020303" pitchFamily="18" charset="0"/>
              </a:rPr>
              <a:t>vår </a:t>
            </a:r>
            <a:r>
              <a:rPr lang="sv-SE" dirty="0" smtClean="0">
                <a:latin typeface="Georgia" panose="02040502050405020303" pitchFamily="18" charset="0"/>
              </a:rPr>
              <a:t>ekspertise for å løse sosiale </a:t>
            </a:r>
            <a:r>
              <a:rPr lang="sv-SE" dirty="0">
                <a:latin typeface="Georgia" panose="02040502050405020303" pitchFamily="18" charset="0"/>
              </a:rPr>
              <a:t>problem på </a:t>
            </a:r>
            <a:r>
              <a:rPr lang="sv-SE" dirty="0" smtClean="0">
                <a:latin typeface="Georgia" panose="02040502050405020303" pitchFamily="18" charset="0"/>
              </a:rPr>
              <a:t>en måte </a:t>
            </a:r>
            <a:r>
              <a:rPr lang="sv-SE" dirty="0">
                <a:latin typeface="Georgia" panose="02040502050405020303" pitchFamily="18" charset="0"/>
              </a:rPr>
              <a:t>som </a:t>
            </a:r>
            <a:r>
              <a:rPr lang="sv-SE" dirty="0" smtClean="0">
                <a:latin typeface="Georgia" panose="02040502050405020303" pitchFamily="18" charset="0"/>
              </a:rPr>
              <a:t>andre ikke </a:t>
            </a:r>
            <a:r>
              <a:rPr lang="sv-SE" dirty="0">
                <a:latin typeface="Georgia" panose="02040502050405020303" pitchFamily="18" charset="0"/>
              </a:rPr>
              <a:t>kan. Vår </a:t>
            </a:r>
            <a:r>
              <a:rPr lang="sv-SE" dirty="0" smtClean="0">
                <a:latin typeface="Georgia" panose="02040502050405020303" pitchFamily="18" charset="0"/>
              </a:rPr>
              <a:t>kommunikasjon er insiktsfull.</a:t>
            </a:r>
            <a:endParaRPr lang="en-US" kern="0" dirty="0"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78338" y="5276615"/>
            <a:ext cx="2283323" cy="15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8" tIns="45625" rIns="91248" bIns="45625" numCol="1" anchor="t" anchorCtr="0" compatLnSpc="1">
            <a:prstTxWarp prst="textNoShape">
              <a:avLst/>
            </a:prstTxWarp>
          </a:bodyPr>
          <a:lstStyle/>
          <a:p>
            <a:pPr defTabSz="45713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D91B5C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rPr>
              <a:t>VI FØLES:</a:t>
            </a:r>
          </a:p>
          <a:p>
            <a:pPr defTabSz="457130">
              <a:defRPr/>
            </a:pPr>
            <a:r>
              <a:rPr lang="en-US" sz="2000" kern="0" dirty="0" err="1" smtClean="0"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Kunnskapsrike</a:t>
            </a:r>
            <a:endParaRPr lang="en-US" sz="2000" kern="0" dirty="0" smtClean="0"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  <a:p>
            <a:pPr defTabSz="457130">
              <a:defRPr/>
            </a:pPr>
            <a:r>
              <a:rPr lang="en-US" sz="2000" kern="0" dirty="0" err="1" smtClean="0"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Klarsynte</a:t>
            </a:r>
            <a:endParaRPr lang="en-US" sz="2000" kern="0" dirty="0" smtClean="0"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  <a:p>
            <a:pPr defTabSz="457130">
              <a:defRPr/>
            </a:pPr>
            <a:r>
              <a:rPr lang="en-US" sz="2000" kern="0" dirty="0" err="1" smtClean="0"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Sikre</a:t>
            </a:r>
            <a:endParaRPr lang="en-US" sz="2000" kern="0" dirty="0"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458890" y="5276615"/>
            <a:ext cx="2283323" cy="15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8" tIns="45625" rIns="91248" bIns="45625" numCol="1" anchor="t" anchorCtr="0" compatLnSpc="1">
            <a:prstTxWarp prst="textNoShape">
              <a:avLst/>
            </a:prstTxWarp>
          </a:bodyPr>
          <a:lstStyle/>
          <a:p>
            <a:pPr defTabSz="45713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D91B5C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rPr>
              <a:t>MEN IKKE:</a:t>
            </a:r>
          </a:p>
          <a:p>
            <a:pPr defTabSz="457130">
              <a:defRPr/>
            </a:pPr>
            <a:r>
              <a:rPr lang="en-US" sz="2000" kern="0" dirty="0" err="1" smtClean="0"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Mystiske</a:t>
            </a:r>
            <a:endParaRPr lang="en-US" sz="2000" kern="0" dirty="0" smtClean="0"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  <a:p>
            <a:pPr defTabSz="457130">
              <a:defRPr/>
            </a:pPr>
            <a:r>
              <a:rPr lang="en-US" sz="2000" kern="0" dirty="0" err="1" smtClean="0"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Fraværende</a:t>
            </a:r>
            <a:endParaRPr lang="en-US" sz="2000" kern="0" dirty="0" smtClean="0"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  <a:p>
            <a:pPr defTabSz="457130">
              <a:defRPr/>
            </a:pPr>
            <a:r>
              <a:rPr lang="en-US" sz="2000" kern="0" dirty="0" err="1" smtClean="0"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Arrogante</a:t>
            </a:r>
            <a:endParaRPr lang="en-US" sz="2000" kern="0" dirty="0"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VÅR KOMMUNIKASJON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755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00203_GT_107cro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274" y="0"/>
            <a:ext cx="4491722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990601"/>
            <a:ext cx="4652274" cy="586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53425" y="6465888"/>
            <a:ext cx="790575" cy="215900"/>
          </a:xfrm>
          <a:prstGeom prst="rect">
            <a:avLst/>
          </a:prstGeom>
        </p:spPr>
        <p:txBody>
          <a:bodyPr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9401D2F-8F44-409F-A494-04E025AC6EE7}" type="slidenum">
              <a:rPr lang="en-US" sz="18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63348" y="1230876"/>
            <a:ext cx="4388925" cy="388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8" tIns="45625" rIns="91248" bIns="456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kern="0" dirty="0" smtClean="0">
                <a:solidFill>
                  <a:schemeClr val="accent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rPr>
              <a:t>MEDMENNESKELIG</a:t>
            </a:r>
          </a:p>
          <a:p>
            <a:pPr>
              <a:defRPr/>
            </a:pPr>
            <a:r>
              <a:rPr lang="sv-SE" dirty="0" smtClean="0"/>
              <a:t>Vi takler verdens tøffeste utfordringer gjennom empati. Fra et kommunikasjons synspunkt fokuserer vi på mennesker og fortellinger som er troverdige.</a:t>
            </a:r>
            <a:endParaRPr lang="en-US" kern="0" dirty="0"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VÅR KOMMUNIKASJON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06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5"/>
          <a:stretch/>
        </p:blipFill>
        <p:spPr>
          <a:xfrm>
            <a:off x="4666543" y="1"/>
            <a:ext cx="4477457" cy="68579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990601"/>
            <a:ext cx="4652739" cy="5875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VÅR KOMMUNIKASJON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41550" y="1221809"/>
            <a:ext cx="4324994" cy="388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8" tIns="45625" rIns="91248" bIns="45625" numCol="1" anchor="t" anchorCtr="0" compatLnSpc="1">
            <a:prstTxWarp prst="textNoShape">
              <a:avLst/>
            </a:prstTxWarp>
          </a:bodyPr>
          <a:lstStyle/>
          <a:p>
            <a:pPr defTabSz="45713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kern="0" dirty="0" smtClean="0">
                <a:solidFill>
                  <a:schemeClr val="accent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rPr>
              <a:t>UTHOLDENDE</a:t>
            </a:r>
          </a:p>
          <a:p>
            <a:pPr defTabSz="457130">
              <a:defRPr/>
            </a:pPr>
            <a:r>
              <a:rPr lang="sv-SE" dirty="0"/>
              <a:t>Vi e</a:t>
            </a:r>
            <a:r>
              <a:rPr lang="sv-SE" dirty="0" smtClean="0"/>
              <a:t>r utholdende i våre bestrevelser etter varige løsninger hjemme og ute.</a:t>
            </a:r>
          </a:p>
          <a:p>
            <a:pPr defTabSz="457130">
              <a:defRPr/>
            </a:pPr>
            <a:r>
              <a:rPr lang="sv-SE" dirty="0" smtClean="0"/>
              <a:t>Vi har en besluttsomhet og driv. Vi taler </a:t>
            </a:r>
            <a:r>
              <a:rPr lang="sv-SE" dirty="0"/>
              <a:t>med </a:t>
            </a:r>
            <a:r>
              <a:rPr lang="sv-SE" dirty="0" smtClean="0"/>
              <a:t>tydlighet og hensikt.</a:t>
            </a:r>
            <a:endParaRPr lang="en-US" kern="0" dirty="0">
              <a:solidFill>
                <a:srgbClr val="FFFFFF">
                  <a:lumMod val="65000"/>
                </a:srgbClr>
              </a:solidFill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9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4367142cro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272" y="0"/>
            <a:ext cx="4491727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990601"/>
            <a:ext cx="4652274" cy="586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1609" y="1221810"/>
            <a:ext cx="4466751" cy="388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8" tIns="45625" rIns="91248" bIns="456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kern="0" dirty="0" smtClean="0">
                <a:solidFill>
                  <a:schemeClr val="accent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t>INSPIRERENDE</a:t>
            </a:r>
          </a:p>
          <a:p>
            <a:pPr>
              <a:defRPr/>
            </a:pPr>
            <a:r>
              <a:rPr lang="sv-SE" dirty="0" smtClean="0">
                <a:latin typeface="Georgia" panose="02040502050405020303" pitchFamily="18" charset="0"/>
              </a:rPr>
              <a:t>Vi blir motivert av det fine vennskapet og de positive forandringar vi har fått til i samfunnet. Vi agerer med  entusiasme og lidenskap.</a:t>
            </a:r>
            <a:endParaRPr lang="en-US" kern="0" dirty="0">
              <a:solidFill>
                <a:prstClr val="white">
                  <a:lumMod val="65000"/>
                </a:prstClr>
              </a:solidFill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VÅR KOMMUNIKASJON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67" y="476672"/>
            <a:ext cx="8763000" cy="533400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sz="2800" b="1" dirty="0" smtClean="0"/>
              <a:t>SLUTT RESULTAT – </a:t>
            </a:r>
            <a:r>
              <a:rPr lang="en-US" sz="2800" dirty="0" smtClean="0"/>
              <a:t>HVA VIL VI OPPNÅ ?</a:t>
            </a:r>
            <a:endParaRPr lang="en-US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636588" lvl="1" indent="-457200">
              <a:buClr>
                <a:schemeClr val="accent1"/>
              </a:buClr>
            </a:pPr>
            <a:r>
              <a:rPr lang="en-US" sz="3200" dirty="0" err="1" smtClean="0"/>
              <a:t>Øke</a:t>
            </a:r>
            <a:r>
              <a:rPr lang="en-US" sz="3200" dirty="0" smtClean="0"/>
              <a:t> </a:t>
            </a:r>
            <a:r>
              <a:rPr lang="en-US" sz="3200" dirty="0" err="1" smtClean="0"/>
              <a:t>forståelsen</a:t>
            </a:r>
            <a:r>
              <a:rPr lang="en-US" sz="3200" dirty="0" smtClean="0"/>
              <a:t> for Rotary</a:t>
            </a:r>
          </a:p>
          <a:p>
            <a:pPr marL="636588" lvl="1" indent="-457200">
              <a:buClr>
                <a:schemeClr val="accent1"/>
              </a:buClr>
            </a:pPr>
            <a:r>
              <a:rPr lang="en-US" sz="3200" dirty="0" err="1" smtClean="0"/>
              <a:t>Øke</a:t>
            </a:r>
            <a:r>
              <a:rPr lang="en-US" sz="3200" dirty="0" smtClean="0"/>
              <a:t> </a:t>
            </a:r>
            <a:r>
              <a:rPr lang="en-US" sz="3200" dirty="0" err="1" smtClean="0"/>
              <a:t>medlemstallet</a:t>
            </a:r>
            <a:endParaRPr lang="en-US" sz="3200" dirty="0" smtClean="0"/>
          </a:p>
          <a:p>
            <a:pPr marL="636588" lvl="1" indent="-457200">
              <a:buClr>
                <a:schemeClr val="accent1"/>
              </a:buClr>
            </a:pPr>
            <a:r>
              <a:rPr lang="en-US" sz="3200" dirty="0" err="1" smtClean="0"/>
              <a:t>Større</a:t>
            </a:r>
            <a:r>
              <a:rPr lang="en-US" sz="3200" dirty="0" smtClean="0"/>
              <a:t> </a:t>
            </a:r>
            <a:r>
              <a:rPr lang="en-US" sz="3200" dirty="0" err="1" smtClean="0"/>
              <a:t>forståelse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samfunnet</a:t>
            </a:r>
            <a:endParaRPr lang="en-US" sz="3200" dirty="0" smtClean="0"/>
          </a:p>
          <a:p>
            <a:pPr marL="636588" lvl="1" indent="-457200">
              <a:buClr>
                <a:schemeClr val="accent1"/>
              </a:buClr>
            </a:pPr>
            <a:r>
              <a:rPr lang="en-US" sz="3200" dirty="0" err="1" smtClean="0"/>
              <a:t>Øke</a:t>
            </a:r>
            <a:r>
              <a:rPr lang="en-US" sz="3200" dirty="0" smtClean="0"/>
              <a:t> </a:t>
            </a:r>
            <a:r>
              <a:rPr lang="en-US" sz="3200" dirty="0" err="1" smtClean="0"/>
              <a:t>tilskudd</a:t>
            </a:r>
            <a:r>
              <a:rPr lang="en-US" sz="3200" dirty="0" smtClean="0"/>
              <a:t> </a:t>
            </a:r>
            <a:r>
              <a:rPr lang="en-US" sz="3200" dirty="0" err="1" smtClean="0"/>
              <a:t>til</a:t>
            </a:r>
            <a:r>
              <a:rPr lang="en-US" sz="3200" dirty="0" smtClean="0"/>
              <a:t> </a:t>
            </a:r>
            <a:r>
              <a:rPr lang="en-US" sz="3200" dirty="0" err="1" smtClean="0"/>
              <a:t>klubber</a:t>
            </a:r>
            <a:r>
              <a:rPr lang="en-US" sz="3200" dirty="0" smtClean="0"/>
              <a:t>, </a:t>
            </a:r>
            <a:r>
              <a:rPr lang="en-US" sz="3200" dirty="0" err="1" smtClean="0"/>
              <a:t>distrikt</a:t>
            </a:r>
            <a:r>
              <a:rPr lang="en-US" sz="3200" dirty="0" smtClean="0"/>
              <a:t> </a:t>
            </a:r>
            <a:r>
              <a:rPr lang="en-US" sz="3200" dirty="0" err="1" smtClean="0"/>
              <a:t>og</a:t>
            </a:r>
            <a:r>
              <a:rPr lang="en-US" sz="3200" dirty="0" smtClean="0"/>
              <a:t> The Rotary Foundation</a:t>
            </a:r>
          </a:p>
          <a:p>
            <a:pPr marL="636588" lvl="1" indent="-457200">
              <a:buClr>
                <a:schemeClr val="accent1"/>
              </a:buClr>
            </a:pPr>
            <a:r>
              <a:rPr lang="en-US" sz="3200" dirty="0" err="1" smtClean="0"/>
              <a:t>Øke</a:t>
            </a:r>
            <a:r>
              <a:rPr lang="en-US" sz="3200" dirty="0" smtClean="0"/>
              <a:t> </a:t>
            </a:r>
            <a:r>
              <a:rPr lang="en-US" sz="3200" dirty="0" err="1" smtClean="0"/>
              <a:t>partnerskap</a:t>
            </a:r>
            <a:r>
              <a:rPr lang="en-US" sz="3200" dirty="0" smtClean="0"/>
              <a:t> </a:t>
            </a:r>
            <a:r>
              <a:rPr lang="en-US" sz="3200" dirty="0" err="1" smtClean="0"/>
              <a:t>på</a:t>
            </a:r>
            <a:r>
              <a:rPr lang="en-US" sz="3200" dirty="0" smtClean="0"/>
              <a:t> </a:t>
            </a:r>
            <a:r>
              <a:rPr lang="en-US" sz="3200" dirty="0" err="1" smtClean="0"/>
              <a:t>lokalt</a:t>
            </a:r>
            <a:r>
              <a:rPr lang="en-US" sz="3200" dirty="0" smtClean="0"/>
              <a:t> </a:t>
            </a:r>
            <a:r>
              <a:rPr lang="en-US" sz="3200" dirty="0" err="1" smtClean="0"/>
              <a:t>og</a:t>
            </a:r>
            <a:r>
              <a:rPr lang="en-US" sz="3200" dirty="0" smtClean="0"/>
              <a:t> </a:t>
            </a:r>
            <a:r>
              <a:rPr lang="en-US" sz="3200" dirty="0" err="1" smtClean="0"/>
              <a:t>globalt</a:t>
            </a:r>
            <a:r>
              <a:rPr lang="en-US" sz="3200" dirty="0" smtClean="0"/>
              <a:t> </a:t>
            </a:r>
            <a:r>
              <a:rPr lang="en-US" sz="3200" dirty="0" err="1" smtClean="0"/>
              <a:t>nivå</a:t>
            </a:r>
            <a:r>
              <a:rPr lang="en-US" sz="3200" dirty="0" smtClean="0"/>
              <a:t> for å </a:t>
            </a:r>
            <a:r>
              <a:rPr lang="en-US" sz="3200" dirty="0" err="1" smtClean="0"/>
              <a:t>tilføre</a:t>
            </a:r>
            <a:r>
              <a:rPr lang="en-US" sz="3200" dirty="0" smtClean="0"/>
              <a:t> </a:t>
            </a:r>
            <a:r>
              <a:rPr lang="en-US" sz="3200" dirty="0" err="1" smtClean="0"/>
              <a:t>mer</a:t>
            </a:r>
            <a:r>
              <a:rPr lang="en-US" sz="3200" dirty="0" smtClean="0"/>
              <a:t> funding, </a:t>
            </a:r>
            <a:r>
              <a:rPr lang="en-US" sz="3200" dirty="0" err="1" smtClean="0"/>
              <a:t>flere</a:t>
            </a:r>
            <a:r>
              <a:rPr lang="en-US" sz="3200" dirty="0" smtClean="0"/>
              <a:t> </a:t>
            </a:r>
            <a:r>
              <a:rPr lang="en-US" sz="3200" dirty="0" err="1" smtClean="0"/>
              <a:t>relasjoner</a:t>
            </a:r>
            <a:r>
              <a:rPr lang="en-US" sz="3200" dirty="0" smtClean="0"/>
              <a:t> </a:t>
            </a:r>
            <a:r>
              <a:rPr lang="en-US" sz="3200" dirty="0" err="1" smtClean="0"/>
              <a:t>og</a:t>
            </a:r>
            <a:r>
              <a:rPr lang="en-US" sz="3200" dirty="0" smtClean="0"/>
              <a:t> </a:t>
            </a:r>
            <a:r>
              <a:rPr lang="en-US" sz="3200" dirty="0" err="1" smtClean="0"/>
              <a:t>mer</a:t>
            </a:r>
            <a:r>
              <a:rPr lang="en-US" sz="3200" dirty="0" smtClean="0"/>
              <a:t> </a:t>
            </a:r>
            <a:r>
              <a:rPr lang="en-US" sz="3200" dirty="0" err="1" smtClean="0"/>
              <a:t>ekspertise</a:t>
            </a:r>
            <a:r>
              <a:rPr lang="en-US" sz="3200" dirty="0" smtClean="0"/>
              <a:t> </a:t>
            </a:r>
            <a:r>
              <a:rPr lang="en-US" sz="3200" dirty="0" err="1" smtClean="0"/>
              <a:t>til</a:t>
            </a:r>
            <a:r>
              <a:rPr lang="en-US" sz="3200" dirty="0" smtClean="0"/>
              <a:t> Rotary </a:t>
            </a:r>
            <a:r>
              <a:rPr lang="en-US" sz="3200" dirty="0" err="1" smtClean="0"/>
              <a:t>saken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225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HVORDAN ER SITUASJONEN I NORGE ?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Hva sier Nyhetsmediene ?</a:t>
            </a:r>
          </a:p>
          <a:p>
            <a:endParaRPr lang="nb-NO" dirty="0"/>
          </a:p>
          <a:p>
            <a:r>
              <a:rPr lang="nb-NO" dirty="0" smtClean="0"/>
              <a:t>Hva sier ikke rotarianere på gaten ?</a:t>
            </a:r>
          </a:p>
          <a:p>
            <a:endParaRPr lang="nb-NO" dirty="0"/>
          </a:p>
          <a:p>
            <a:r>
              <a:rPr lang="nb-NO" dirty="0" smtClean="0"/>
              <a:t>Hva sier ungdommen 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39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HVORDAN ER SITUASJONEN I NORGE ?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Hvilke kampanjer er ført ?</a:t>
            </a:r>
          </a:p>
          <a:p>
            <a:r>
              <a:rPr lang="nb-NO" dirty="0" smtClean="0"/>
              <a:t>Hvordan rekrutteres nye medlemmer ?</a:t>
            </a:r>
          </a:p>
          <a:p>
            <a:r>
              <a:rPr lang="nb-NO" dirty="0" smtClean="0"/>
              <a:t>Hvordan fortelles Rotary historien ?</a:t>
            </a:r>
          </a:p>
          <a:p>
            <a:r>
              <a:rPr lang="nb-NO" dirty="0" smtClean="0"/>
              <a:t>Hvor mange nye medlemmer beholder vi ?</a:t>
            </a:r>
          </a:p>
          <a:p>
            <a:r>
              <a:rPr lang="nb-NO" dirty="0" smtClean="0"/>
              <a:t>Hvilken opplevelse har de som melder seg ut?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883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8763000" cy="533400"/>
          </a:xfrm>
        </p:spPr>
        <p:txBody>
          <a:bodyPr/>
          <a:lstStyle/>
          <a:p>
            <a:r>
              <a:rPr lang="nb-NO" sz="2800" dirty="0" smtClean="0"/>
              <a:t>HVA KAN VI GJØRE FOR Å STYRKE </a:t>
            </a:r>
            <a:r>
              <a:rPr lang="nb-NO" sz="2800" dirty="0" err="1" smtClean="0"/>
              <a:t>ROTARYs</a:t>
            </a:r>
            <a:r>
              <a:rPr lang="nb-NO" sz="2800" dirty="0" smtClean="0"/>
              <a:t> BRAND ?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5090120"/>
          </a:xfrm>
        </p:spPr>
        <p:txBody>
          <a:bodyPr/>
          <a:lstStyle/>
          <a:p>
            <a:r>
              <a:rPr lang="nb-NO" dirty="0" smtClean="0"/>
              <a:t>Bygge opp en funksjonell PR-organisasjon, sone, land, distrikt og klubb</a:t>
            </a:r>
          </a:p>
          <a:p>
            <a:r>
              <a:rPr lang="nb-NO" dirty="0" smtClean="0"/>
              <a:t>Følge felles strategi og retningslinjer </a:t>
            </a:r>
          </a:p>
          <a:p>
            <a:r>
              <a:rPr lang="nb-NO" dirty="0" smtClean="0"/>
              <a:t>Forstå at vi er ett brand, men med plass til diversitet</a:t>
            </a:r>
          </a:p>
          <a:p>
            <a:r>
              <a:rPr lang="nb-NO" dirty="0" smtClean="0"/>
              <a:t>Erkjenn at PR krever kontinuerlig arbeid og et budsjett – ikke hver fjerde søndag</a:t>
            </a:r>
          </a:p>
          <a:p>
            <a:r>
              <a:rPr lang="nb-NO" dirty="0" smtClean="0"/>
              <a:t>PR utvalg med riktig kompetanse </a:t>
            </a:r>
          </a:p>
          <a:p>
            <a:r>
              <a:rPr lang="nb-NO" dirty="0" smtClean="0"/>
              <a:t>Vær bevisst på at DU er </a:t>
            </a:r>
            <a:r>
              <a:rPr lang="nb-NO" dirty="0" err="1" smtClean="0"/>
              <a:t>public</a:t>
            </a:r>
            <a:r>
              <a:rPr lang="nb-NO" dirty="0" smtClean="0"/>
              <a:t> </a:t>
            </a:r>
            <a:r>
              <a:rPr lang="nb-NO" dirty="0" err="1" smtClean="0"/>
              <a:t>relations</a:t>
            </a:r>
            <a:r>
              <a:rPr lang="nb-NO" dirty="0" smtClean="0"/>
              <a:t> !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3904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8763000" cy="533400"/>
          </a:xfrm>
        </p:spPr>
        <p:txBody>
          <a:bodyPr/>
          <a:lstStyle/>
          <a:p>
            <a:r>
              <a:rPr lang="nb-NO" sz="2800" dirty="0" smtClean="0"/>
              <a:t>PR MÅL 2014-2015 FOR SONE 16 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4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PR </a:t>
            </a:r>
            <a:r>
              <a:rPr lang="nb-NO" sz="2800" dirty="0" smtClean="0"/>
              <a:t>komité og strategi/plan for intern og ekstern kommunikasjon i alle </a:t>
            </a:r>
            <a:r>
              <a:rPr lang="nb-NO" dirty="0" smtClean="0"/>
              <a:t>distrikt med budsjett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PR ansvarlig i alle klubber med budsjett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Styrke Rotary – alle distrikt skal få informasjon og opplæring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PR seminar i alle land i sonen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Dato for felles PR aktiviteter – 23. februar og 24. oktober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Utarbeide aktivitetskalender og PR verktøykasse tilpasset distrikt og klubber – avventer resultat fra prosjekt i Danmark </a:t>
            </a:r>
          </a:p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10956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3074" name="Picture 2" descr="D:\14.03.14 STRAT-plan-sid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3997"/>
            <a:ext cx="5043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8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8763000" cy="533400"/>
          </a:xfrm>
        </p:spPr>
        <p:txBody>
          <a:bodyPr/>
          <a:lstStyle/>
          <a:p>
            <a:r>
              <a:rPr lang="nb-NO" sz="2800" dirty="0" smtClean="0"/>
              <a:t>FORSLAG TIL WORKSHOP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5090120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smtClean="0"/>
              <a:t>HVORDAN VISER ROTARIANERE LOKALSAMFUNNET HVEM DE ER PÅ DEN GODE MÅTE ?</a:t>
            </a:r>
          </a:p>
          <a:p>
            <a:endParaRPr lang="nb-NO" dirty="0" smtClean="0"/>
          </a:p>
          <a:p>
            <a:r>
              <a:rPr lang="nb-NO" dirty="0" smtClean="0"/>
              <a:t>HVILKE AKTIVITETER KAN STYRKE </a:t>
            </a:r>
            <a:r>
              <a:rPr lang="nb-NO" dirty="0" err="1" smtClean="0"/>
              <a:t>ROTARYs</a:t>
            </a:r>
            <a:r>
              <a:rPr lang="nb-NO" dirty="0" smtClean="0"/>
              <a:t> BRAND OG ØKE INTERESSEN FRA DET EKSTERNE MILJØ ?  </a:t>
            </a:r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2897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8763000" cy="533400"/>
          </a:xfrm>
        </p:spPr>
        <p:txBody>
          <a:bodyPr/>
          <a:lstStyle/>
          <a:p>
            <a:r>
              <a:rPr lang="nb-NO" sz="2800" dirty="0" smtClean="0"/>
              <a:t>ESSENCE STATEMENT - KJERNEVERDI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5090120"/>
          </a:xfrm>
        </p:spPr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HVA VAR DE TRE ORDKOMBINASJONENE VI SKAL HUSKE FOR Å FORTELLE HVA ROTARY ER ?</a:t>
            </a:r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0522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8763000" cy="533400"/>
          </a:xfrm>
        </p:spPr>
        <p:txBody>
          <a:bodyPr/>
          <a:lstStyle/>
          <a:p>
            <a:r>
              <a:rPr lang="nb-NO" sz="2800" dirty="0"/>
              <a:t>STRATEGI – VÅRT BUDSKAP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5090120"/>
          </a:xfrm>
        </p:spPr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r>
              <a:rPr lang="nb-NO" b="1" dirty="0" smtClean="0"/>
              <a:t>SAMLE LEDERE</a:t>
            </a:r>
          </a:p>
          <a:p>
            <a:r>
              <a:rPr lang="nb-NO" b="1" dirty="0" smtClean="0"/>
              <a:t>UTVELKSLE IDEER</a:t>
            </a:r>
          </a:p>
          <a:p>
            <a:r>
              <a:rPr lang="nb-NO" b="1" dirty="0" smtClean="0"/>
              <a:t>GJØRE INNSATS (TAKE ACTION)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27569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8763000" cy="533400"/>
          </a:xfrm>
        </p:spPr>
        <p:txBody>
          <a:bodyPr/>
          <a:lstStyle/>
          <a:p>
            <a:r>
              <a:rPr lang="nb-NO" sz="2800" dirty="0" smtClean="0"/>
              <a:t>ROTARIANERE ROLLEMODELLER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5090120"/>
          </a:xfrm>
        </p:spPr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Vi får ikke den oppmerksomhet eksternt som vi ønsker hvis den interne kommunikasjonen ikke fungerer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154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8763000" cy="533400"/>
          </a:xfrm>
        </p:spPr>
        <p:txBody>
          <a:bodyPr/>
          <a:lstStyle/>
          <a:p>
            <a:r>
              <a:rPr lang="nb-NO" sz="2800" dirty="0" smtClean="0"/>
              <a:t>LIGHT UP ROTARY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5090120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Det hele begynner med deg og meg</a:t>
            </a:r>
          </a:p>
          <a:p>
            <a:r>
              <a:rPr lang="nb-NO" dirty="0" err="1" smtClean="0">
                <a:solidFill>
                  <a:srgbClr val="FF0000"/>
                </a:solidFill>
              </a:rPr>
              <a:t>Light</a:t>
            </a:r>
            <a:r>
              <a:rPr lang="nb-NO" dirty="0" smtClean="0">
                <a:solidFill>
                  <a:srgbClr val="FF0000"/>
                </a:solidFill>
              </a:rPr>
              <a:t> up Rotary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Med symbolikk fra fyrtårnet :</a:t>
            </a:r>
            <a:endParaRPr lang="nb-NO" dirty="0"/>
          </a:p>
          <a:p>
            <a:pPr marL="0" indent="0">
              <a:buNone/>
            </a:pPr>
            <a:r>
              <a:rPr lang="nb-NO" sz="4800" dirty="0" smtClean="0"/>
              <a:t>DU MÅ </a:t>
            </a:r>
            <a:r>
              <a:rPr lang="nb-NO" sz="4800" dirty="0" smtClean="0">
                <a:solidFill>
                  <a:srgbClr val="FF0000"/>
                </a:solidFill>
              </a:rPr>
              <a:t>GLØDE</a:t>
            </a:r>
            <a:r>
              <a:rPr lang="nb-NO" sz="4800" dirty="0" smtClean="0"/>
              <a:t> LITT SELV FOR Å </a:t>
            </a:r>
            <a:r>
              <a:rPr lang="nb-NO" sz="4800" dirty="0" smtClean="0">
                <a:solidFill>
                  <a:srgbClr val="FF0000"/>
                </a:solidFill>
              </a:rPr>
              <a:t>LYSE</a:t>
            </a:r>
            <a:r>
              <a:rPr lang="nb-NO" sz="4800" dirty="0" smtClean="0"/>
              <a:t> FOR ANDRE !</a:t>
            </a:r>
          </a:p>
        </p:txBody>
      </p:sp>
    </p:spTree>
    <p:extLst>
      <p:ext uri="{BB962C8B-B14F-4D97-AF65-F5344CB8AC3E}">
        <p14:creationId xmlns:p14="http://schemas.microsoft.com/office/powerpoint/2010/main" val="21024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179388" lvl="1" indent="0">
              <a:buClr>
                <a:schemeClr val="accent1"/>
              </a:buClr>
              <a:buNone/>
            </a:pPr>
            <a:endParaRPr lang="en-US" sz="3200" dirty="0"/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b="1" dirty="0" smtClean="0"/>
              <a:t>TAKK FOR OPPMERKSOMHETEN !</a:t>
            </a:r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dirty="0" err="1" smtClean="0"/>
              <a:t>Kontaktinfo</a:t>
            </a:r>
            <a:r>
              <a:rPr lang="en-US" sz="3200" dirty="0" smtClean="0"/>
              <a:t>:</a:t>
            </a:r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dirty="0" smtClean="0"/>
              <a:t>Inger-Britt Zeiner, </a:t>
            </a:r>
            <a:r>
              <a:rPr lang="en-US" sz="3200" dirty="0" err="1" smtClean="0"/>
              <a:t>Færder</a:t>
            </a:r>
            <a:r>
              <a:rPr lang="en-US" sz="3200" dirty="0" smtClean="0"/>
              <a:t> Rotary </a:t>
            </a:r>
            <a:r>
              <a:rPr lang="en-US" sz="3200" dirty="0" err="1" smtClean="0"/>
              <a:t>Klubb</a:t>
            </a:r>
            <a:endParaRPr lang="en-US" sz="3200" dirty="0" smtClean="0"/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dirty="0" smtClean="0">
                <a:hlinkClick r:id="rId3"/>
              </a:rPr>
              <a:t>ibz@zeiner.no</a:t>
            </a:r>
            <a:r>
              <a:rPr lang="en-US" sz="3200" dirty="0" smtClean="0"/>
              <a:t> </a:t>
            </a:r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dirty="0" err="1" smtClean="0"/>
              <a:t>Mobiltlf</a:t>
            </a:r>
            <a:r>
              <a:rPr lang="en-US" sz="3200" dirty="0" smtClean="0"/>
              <a:t>. 913 61 476, </a:t>
            </a:r>
            <a:r>
              <a:rPr lang="en-US" sz="3200" dirty="0" err="1" smtClean="0"/>
              <a:t>Jobb</a:t>
            </a:r>
            <a:r>
              <a:rPr lang="en-US" sz="3200" dirty="0"/>
              <a:t> </a:t>
            </a:r>
            <a:r>
              <a:rPr lang="en-US" sz="3200" dirty="0" smtClean="0"/>
              <a:t>333 59 904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58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052" name="Picture 4" descr="D:\14.03.14 STRAT-plan-s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1400"/>
            <a:ext cx="5328592" cy="6894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4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err="1" smtClean="0"/>
              <a:t>ROTARYs</a:t>
            </a:r>
            <a:r>
              <a:rPr lang="nb-NO" sz="2800" dirty="0" smtClean="0"/>
              <a:t> 5 KJERNEVERDIER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256584"/>
          </a:xfrm>
        </p:spPr>
        <p:txBody>
          <a:bodyPr/>
          <a:lstStyle/>
          <a:p>
            <a:r>
              <a:rPr lang="en-GB" sz="3200" dirty="0" err="1"/>
              <a:t>Tjeneste</a:t>
            </a:r>
            <a:endParaRPr lang="en-GB" sz="3200" dirty="0"/>
          </a:p>
          <a:p>
            <a:endParaRPr lang="en-GB" sz="3200" dirty="0" smtClean="0"/>
          </a:p>
          <a:p>
            <a:r>
              <a:rPr lang="en-GB" sz="3200" dirty="0" err="1" smtClean="0"/>
              <a:t>Fellesskap</a:t>
            </a:r>
            <a:r>
              <a:rPr lang="en-GB" sz="3200" dirty="0" smtClean="0"/>
              <a:t>, </a:t>
            </a:r>
            <a:r>
              <a:rPr lang="en-GB" sz="3200" dirty="0" err="1" smtClean="0"/>
              <a:t>Vennskap</a:t>
            </a:r>
            <a:r>
              <a:rPr lang="en-GB" sz="3200" dirty="0" smtClean="0"/>
              <a:t>, </a:t>
            </a:r>
            <a:r>
              <a:rPr lang="en-GB" sz="3200" dirty="0" err="1" smtClean="0"/>
              <a:t>Kameratskap</a:t>
            </a:r>
            <a:endParaRPr lang="en-GB" sz="3200" dirty="0"/>
          </a:p>
          <a:p>
            <a:endParaRPr lang="en-GB" sz="3200" dirty="0" smtClean="0"/>
          </a:p>
          <a:p>
            <a:r>
              <a:rPr lang="en-GB" sz="3200" dirty="0" err="1" smtClean="0"/>
              <a:t>Mangfold</a:t>
            </a:r>
            <a:endParaRPr lang="en-GB" sz="3200" dirty="0"/>
          </a:p>
          <a:p>
            <a:endParaRPr lang="en-GB" sz="3200" dirty="0" smtClean="0"/>
          </a:p>
          <a:p>
            <a:r>
              <a:rPr lang="en-GB" sz="3200" dirty="0" err="1" smtClean="0"/>
              <a:t>Integritet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err="1"/>
              <a:t>Lederskap</a:t>
            </a:r>
            <a:endParaRPr lang="en-GB" sz="32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86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err="1" smtClean="0"/>
              <a:t>ROTARYs</a:t>
            </a:r>
            <a:r>
              <a:rPr lang="nb-NO" sz="2800" dirty="0" smtClean="0"/>
              <a:t> 5 KJERNEVERDIER - IDENTITET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184576"/>
          </a:xfrm>
        </p:spPr>
        <p:txBody>
          <a:bodyPr/>
          <a:lstStyle/>
          <a:p>
            <a:r>
              <a:rPr lang="en-GB" sz="3200" dirty="0" err="1" smtClean="0"/>
              <a:t>Rotarys</a:t>
            </a:r>
            <a:r>
              <a:rPr lang="en-GB" sz="3200" dirty="0" smtClean="0"/>
              <a:t> </a:t>
            </a:r>
            <a:r>
              <a:rPr lang="en-GB" sz="3200" dirty="0" err="1" smtClean="0"/>
              <a:t>kjerneverdier</a:t>
            </a:r>
            <a:r>
              <a:rPr lang="en-GB" sz="3200" dirty="0" smtClean="0"/>
              <a:t> </a:t>
            </a:r>
            <a:r>
              <a:rPr lang="en-GB" sz="3200" dirty="0" err="1" smtClean="0"/>
              <a:t>representerer</a:t>
            </a:r>
            <a:r>
              <a:rPr lang="en-GB" sz="3200" dirty="0"/>
              <a:t> </a:t>
            </a:r>
            <a:r>
              <a:rPr lang="en-GB" sz="3200" dirty="0" smtClean="0"/>
              <a:t>de </a:t>
            </a:r>
            <a:r>
              <a:rPr lang="en-GB" sz="3200" dirty="0" err="1" smtClean="0"/>
              <a:t>grunnleggende</a:t>
            </a:r>
            <a:r>
              <a:rPr lang="en-GB" sz="3200" dirty="0" smtClean="0"/>
              <a:t> </a:t>
            </a:r>
            <a:r>
              <a:rPr lang="en-GB" sz="3200" dirty="0" err="1" smtClean="0"/>
              <a:t>prinsipper</a:t>
            </a:r>
            <a:r>
              <a:rPr lang="en-GB" sz="3200" dirty="0" smtClean="0"/>
              <a:t> for </a:t>
            </a:r>
            <a:r>
              <a:rPr lang="en-GB" sz="3200" dirty="0" err="1" smtClean="0"/>
              <a:t>organisasjonens</a:t>
            </a:r>
            <a:r>
              <a:rPr lang="en-GB" sz="3200" dirty="0" smtClean="0"/>
              <a:t> </a:t>
            </a:r>
            <a:r>
              <a:rPr lang="en-GB" sz="3200" dirty="0" err="1" smtClean="0"/>
              <a:t>kultur</a:t>
            </a:r>
            <a:endParaRPr lang="en-GB" sz="2800" dirty="0" smtClean="0"/>
          </a:p>
          <a:p>
            <a:pPr lvl="1"/>
            <a:r>
              <a:rPr lang="en-GB" sz="2800" dirty="0" err="1" smtClean="0"/>
              <a:t>Gir</a:t>
            </a:r>
            <a:r>
              <a:rPr lang="en-GB" sz="2800" dirty="0" smtClean="0"/>
              <a:t> </a:t>
            </a:r>
            <a:r>
              <a:rPr lang="en-GB" sz="2800" dirty="0" err="1" smtClean="0"/>
              <a:t>retning</a:t>
            </a:r>
            <a:r>
              <a:rPr lang="en-GB" sz="2800" dirty="0" smtClean="0"/>
              <a:t> for </a:t>
            </a:r>
            <a:r>
              <a:rPr lang="en-GB" sz="2800" dirty="0" err="1" smtClean="0"/>
              <a:t>lederskap</a:t>
            </a:r>
            <a:endParaRPr lang="en-GB" sz="2800" dirty="0" smtClean="0"/>
          </a:p>
          <a:p>
            <a:pPr lvl="1"/>
            <a:r>
              <a:rPr lang="en-GB" sz="2800" dirty="0" err="1" smtClean="0"/>
              <a:t>Styrer</a:t>
            </a:r>
            <a:r>
              <a:rPr lang="en-GB" sz="2800" dirty="0" smtClean="0"/>
              <a:t> </a:t>
            </a:r>
            <a:r>
              <a:rPr lang="en-GB" sz="2800" dirty="0" err="1" smtClean="0"/>
              <a:t>medlemmenes</a:t>
            </a:r>
            <a:r>
              <a:rPr lang="en-GB" sz="2800" dirty="0" smtClean="0"/>
              <a:t> </a:t>
            </a:r>
            <a:r>
              <a:rPr lang="en-GB" sz="2800" dirty="0" err="1" smtClean="0"/>
              <a:t>prioriteringer</a:t>
            </a:r>
            <a:r>
              <a:rPr lang="en-GB" sz="2800" dirty="0" smtClean="0"/>
              <a:t> </a:t>
            </a:r>
            <a:r>
              <a:rPr lang="en-GB" sz="2800" dirty="0" err="1" smtClean="0"/>
              <a:t>og</a:t>
            </a:r>
            <a:r>
              <a:rPr lang="en-GB" sz="2800" dirty="0" smtClean="0"/>
              <a:t> </a:t>
            </a:r>
            <a:r>
              <a:rPr lang="en-GB" sz="2800" dirty="0" err="1" smtClean="0"/>
              <a:t>handlinger</a:t>
            </a:r>
            <a:r>
              <a:rPr lang="en-GB" sz="2800" dirty="0" smtClean="0"/>
              <a:t> </a:t>
            </a:r>
            <a:r>
              <a:rPr lang="en-GB" sz="2800" dirty="0" err="1" smtClean="0"/>
              <a:t>innad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organisasjonen</a:t>
            </a:r>
            <a:endParaRPr lang="en-GB" sz="2800" dirty="0"/>
          </a:p>
          <a:p>
            <a:r>
              <a:rPr lang="en-GB" sz="3200" dirty="0" err="1" smtClean="0"/>
              <a:t>Felles</a:t>
            </a:r>
            <a:r>
              <a:rPr lang="en-GB" sz="3200" dirty="0" smtClean="0"/>
              <a:t> </a:t>
            </a:r>
            <a:r>
              <a:rPr lang="en-GB" sz="3200" dirty="0" err="1" smtClean="0"/>
              <a:t>verdier</a:t>
            </a:r>
            <a:r>
              <a:rPr lang="en-GB" sz="3200" dirty="0" smtClean="0"/>
              <a:t> </a:t>
            </a:r>
            <a:r>
              <a:rPr lang="en-GB" sz="3200" dirty="0" err="1" smtClean="0"/>
              <a:t>er</a:t>
            </a:r>
            <a:r>
              <a:rPr lang="en-GB" sz="3200" dirty="0" smtClean="0"/>
              <a:t> </a:t>
            </a:r>
            <a:r>
              <a:rPr lang="en-GB" sz="3200" dirty="0" err="1" smtClean="0"/>
              <a:t>av</a:t>
            </a:r>
            <a:r>
              <a:rPr lang="en-GB" sz="3200" dirty="0" smtClean="0"/>
              <a:t> </a:t>
            </a:r>
            <a:r>
              <a:rPr lang="en-GB" sz="3200" dirty="0" err="1" smtClean="0"/>
              <a:t>stor</a:t>
            </a:r>
            <a:r>
              <a:rPr lang="en-GB" sz="3200" dirty="0" smtClean="0"/>
              <a:t> </a:t>
            </a:r>
            <a:r>
              <a:rPr lang="en-GB" sz="3200" dirty="0" err="1" smtClean="0"/>
              <a:t>betydning</a:t>
            </a:r>
            <a:r>
              <a:rPr lang="en-GB" sz="3200" dirty="0" smtClean="0"/>
              <a:t> for </a:t>
            </a:r>
            <a:r>
              <a:rPr lang="en-GB" sz="3200" dirty="0" err="1" smtClean="0"/>
              <a:t>samhørigheten</a:t>
            </a:r>
            <a:r>
              <a:rPr lang="en-GB" sz="3200" dirty="0" smtClean="0"/>
              <a:t> </a:t>
            </a:r>
            <a:r>
              <a:rPr lang="en-GB" sz="3200" dirty="0" err="1" smtClean="0"/>
              <a:t>i</a:t>
            </a:r>
            <a:r>
              <a:rPr lang="en-GB" sz="3200" dirty="0" smtClean="0"/>
              <a:t> en </a:t>
            </a:r>
            <a:r>
              <a:rPr lang="en-GB" sz="3200" dirty="0" err="1" smtClean="0"/>
              <a:t>organisasjon</a:t>
            </a:r>
            <a:r>
              <a:rPr lang="en-GB" sz="3200" dirty="0" smtClean="0"/>
              <a:t> </a:t>
            </a:r>
          </a:p>
          <a:p>
            <a:r>
              <a:rPr lang="en-GB" sz="3200" dirty="0" err="1" smtClean="0"/>
              <a:t>Kjerneverdiene</a:t>
            </a:r>
            <a:r>
              <a:rPr lang="en-GB" sz="3200" dirty="0" smtClean="0"/>
              <a:t> </a:t>
            </a:r>
            <a:r>
              <a:rPr lang="en-GB" sz="3200" dirty="0" err="1" smtClean="0"/>
              <a:t>gir</a:t>
            </a:r>
            <a:r>
              <a:rPr lang="en-GB" sz="3200" dirty="0" smtClean="0"/>
              <a:t> </a:t>
            </a:r>
            <a:r>
              <a:rPr lang="en-GB" sz="3200" dirty="0" err="1" smtClean="0"/>
              <a:t>oss</a:t>
            </a:r>
            <a:r>
              <a:rPr lang="en-GB" sz="3200" dirty="0" smtClean="0"/>
              <a:t> </a:t>
            </a:r>
            <a:r>
              <a:rPr lang="en-GB" sz="3200" dirty="0" err="1" smtClean="0"/>
              <a:t>identitet</a:t>
            </a:r>
            <a:r>
              <a:rPr lang="en-GB" sz="3200" dirty="0" smtClean="0"/>
              <a:t> </a:t>
            </a:r>
            <a:r>
              <a:rPr lang="en-GB" sz="3200" dirty="0" err="1" smtClean="0"/>
              <a:t>som</a:t>
            </a:r>
            <a:r>
              <a:rPr lang="en-GB" sz="3200" dirty="0" smtClean="0"/>
              <a:t> </a:t>
            </a:r>
            <a:r>
              <a:rPr lang="en-GB" sz="3200" dirty="0" err="1" smtClean="0"/>
              <a:t>rotarianere</a:t>
            </a:r>
            <a:endParaRPr lang="en-GB" sz="3200" dirty="0" smtClean="0"/>
          </a:p>
          <a:p>
            <a:pPr marL="457200" lvl="1" indent="0">
              <a:buNone/>
            </a:pPr>
            <a:endParaRPr lang="en-GB" sz="2800" dirty="0"/>
          </a:p>
          <a:p>
            <a:endParaRPr lang="en-GB" sz="3200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11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 KJERNEVERDIER - IDENTITET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Å styrke </a:t>
            </a:r>
            <a:r>
              <a:rPr lang="nb-NO" dirty="0" err="1" smtClean="0"/>
              <a:t>Rotarys</a:t>
            </a:r>
            <a:r>
              <a:rPr lang="nb-NO" dirty="0" smtClean="0"/>
              <a:t> identitet og profil i markedet - en av hovedoppgavene inn i en ny fremtid for Rotary</a:t>
            </a:r>
          </a:p>
          <a:p>
            <a:r>
              <a:rPr lang="nb-NO" dirty="0" smtClean="0"/>
              <a:t>Rotary i Norge stå sammen for å få oppmerksomhet i det nasjonale bildet, fra media både lokalt og nasjonalt</a:t>
            </a:r>
          </a:p>
          <a:p>
            <a:r>
              <a:rPr lang="nb-NO" dirty="0" err="1" smtClean="0"/>
              <a:t>Rotarys</a:t>
            </a:r>
            <a:r>
              <a:rPr lang="nb-NO" dirty="0" smtClean="0"/>
              <a:t> brand – klubbene franchisetakere ?</a:t>
            </a:r>
          </a:p>
          <a:p>
            <a:r>
              <a:rPr lang="nb-NO" dirty="0" smtClean="0"/>
              <a:t>Lojale mot </a:t>
            </a:r>
            <a:r>
              <a:rPr lang="nb-NO" dirty="0" err="1" smtClean="0"/>
              <a:t>brandet</a:t>
            </a:r>
            <a:r>
              <a:rPr lang="nb-NO" dirty="0" smtClean="0"/>
              <a:t> – stor rekkevidde</a:t>
            </a:r>
          </a:p>
        </p:txBody>
      </p:sp>
    </p:spTree>
    <p:extLst>
      <p:ext uri="{BB962C8B-B14F-4D97-AF65-F5344CB8AC3E}">
        <p14:creationId xmlns:p14="http://schemas.microsoft.com/office/powerpoint/2010/main" val="39421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 </a:t>
            </a:r>
            <a:r>
              <a:rPr lang="nb-NO" sz="2800" dirty="0" smtClean="0"/>
              <a:t>SAMARBEID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WORKING TOGETHER – LEAD BY EXAMPLE</a:t>
            </a:r>
            <a:endParaRPr lang="nb-NO" dirty="0" smtClean="0"/>
          </a:p>
          <a:p>
            <a:r>
              <a:rPr lang="nb-NO" dirty="0" smtClean="0"/>
              <a:t>Klubbsamarbeid</a:t>
            </a:r>
          </a:p>
          <a:p>
            <a:r>
              <a:rPr lang="nb-NO" dirty="0" smtClean="0"/>
              <a:t>Intercity møter</a:t>
            </a:r>
          </a:p>
          <a:p>
            <a:r>
              <a:rPr lang="nb-NO" dirty="0" smtClean="0"/>
              <a:t>Felles møter</a:t>
            </a:r>
          </a:p>
          <a:p>
            <a:endParaRPr lang="nb-NO" dirty="0"/>
          </a:p>
          <a:p>
            <a:r>
              <a:rPr lang="nb-NO" dirty="0" smtClean="0"/>
              <a:t>Inspirasjon – energi – Sammen står vi sterkere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10607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3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6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7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4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8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5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9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0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6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7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1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8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4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15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16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9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17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18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10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19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0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mmunications_Templa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8C7D7D"/>
    </a:dk2>
    <a:lt2>
      <a:srgbClr val="ED1C24"/>
    </a:lt2>
    <a:accent1>
      <a:srgbClr val="F69F1C"/>
    </a:accent1>
    <a:accent2>
      <a:srgbClr val="B8AAAA"/>
    </a:accent2>
    <a:accent3>
      <a:srgbClr val="FFFFFF"/>
    </a:accent3>
    <a:accent4>
      <a:srgbClr val="000000"/>
    </a:accent4>
    <a:accent5>
      <a:srgbClr val="FACDAB"/>
    </a:accent5>
    <a:accent6>
      <a:srgbClr val="A69A9A"/>
    </a:accent6>
    <a:hlink>
      <a:srgbClr val="C84300"/>
    </a:hlink>
    <a:folHlink>
      <a:srgbClr val="A92D23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2F69487E18C24B9AA0D0850B6F2EA4" ma:contentTypeVersion="0" ma:contentTypeDescription="Create a new document." ma:contentTypeScope="" ma:versionID="76b44b1620461203aacff92489bc7c7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12E796-0559-4C2E-87FC-60C76ECBE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AF1EB83-F299-416F-8113-985C1A928D76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12E2DB4-9DAC-4AFC-A0E6-5E463101E0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Rotary new_white</Template>
  <TotalTime>2898</TotalTime>
  <Words>1549</Words>
  <Application>Microsoft Office PowerPoint</Application>
  <PresentationFormat>Skjermfremvisning (4:3)</PresentationFormat>
  <Paragraphs>319</Paragraphs>
  <Slides>45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33</vt:i4>
      </vt:variant>
      <vt:variant>
        <vt:lpstr>Lysbildetitler</vt:lpstr>
      </vt:variant>
      <vt:variant>
        <vt:i4>45</vt:i4>
      </vt:variant>
    </vt:vector>
  </HeadingPairs>
  <TitlesOfParts>
    <vt:vector size="78" baseType="lpstr">
      <vt:lpstr>Rotary new_white</vt:lpstr>
      <vt:lpstr>Custom Design</vt:lpstr>
      <vt:lpstr>2_Custom Design</vt:lpstr>
      <vt:lpstr>Communications_Template</vt:lpstr>
      <vt:lpstr>1_Custom Design</vt:lpstr>
      <vt:lpstr>3_Custom Design</vt:lpstr>
      <vt:lpstr>1_Rotary new_white</vt:lpstr>
      <vt:lpstr>4_Custom Design</vt:lpstr>
      <vt:lpstr>2_Rotary new_white</vt:lpstr>
      <vt:lpstr>5_Custom Design</vt:lpstr>
      <vt:lpstr>3_Rotary new_white</vt:lpstr>
      <vt:lpstr>6_Custom Design</vt:lpstr>
      <vt:lpstr>7_Custom Design</vt:lpstr>
      <vt:lpstr>4_Rotary new_white</vt:lpstr>
      <vt:lpstr>8_Custom Design</vt:lpstr>
      <vt:lpstr>5_Rotary new_white</vt:lpstr>
      <vt:lpstr>9_Custom Design</vt:lpstr>
      <vt:lpstr>10_Custom Design</vt:lpstr>
      <vt:lpstr>6_Rotary new_white</vt:lpstr>
      <vt:lpstr>11_Custom Design</vt:lpstr>
      <vt:lpstr>12_Custom Design</vt:lpstr>
      <vt:lpstr>7_Rotary new_white</vt:lpstr>
      <vt:lpstr>13_Custom Design</vt:lpstr>
      <vt:lpstr>8_Rotary new_white</vt:lpstr>
      <vt:lpstr>14_Custom Design</vt:lpstr>
      <vt:lpstr>15_Custom Design</vt:lpstr>
      <vt:lpstr>16_Custom Design</vt:lpstr>
      <vt:lpstr>9_Rotary new_white</vt:lpstr>
      <vt:lpstr>17_Custom Design</vt:lpstr>
      <vt:lpstr>18_Custom Design</vt:lpstr>
      <vt:lpstr>10_Rotary new_white</vt:lpstr>
      <vt:lpstr>19_Custom Design</vt:lpstr>
      <vt:lpstr>20_Custom Design</vt:lpstr>
      <vt:lpstr>ROTARYS STRATEGIER STYRKE  ROTARY – VI ER HVA VI GJØR Inger-Britt Zeiner, Rotary Public Image Coordinator sone 16</vt:lpstr>
      <vt:lpstr>PowerPoint-presentasjon</vt:lpstr>
      <vt:lpstr>PowerPoint-presentasjon</vt:lpstr>
      <vt:lpstr>PowerPoint-presentasjon</vt:lpstr>
      <vt:lpstr>PowerPoint-presentasjon</vt:lpstr>
      <vt:lpstr>ROTARYs 5 KJERNEVERDIER</vt:lpstr>
      <vt:lpstr>ROTARYs 5 KJERNEVERDIER - IDENTITET</vt:lpstr>
      <vt:lpstr> KJERNEVERDIER - IDENTITET</vt:lpstr>
      <vt:lpstr> SAMARBEID</vt:lpstr>
      <vt:lpstr>3 STRATEGIER</vt:lpstr>
      <vt:lpstr> PLAN FOR INSPIRASJON</vt:lpstr>
      <vt:lpstr>ROTAYRY FOUNDATION – 6 FOKUSOMRÅDER</vt:lpstr>
      <vt:lpstr>ROTARY’s TOPP INITIATIV FOR Å NÅ MÅLENE I STRATEGISK PLAN</vt:lpstr>
      <vt:lpstr>VERKTØY - STRATEGIARBEID</vt:lpstr>
      <vt:lpstr>STYRKE ROTARY</vt:lpstr>
      <vt:lpstr>BAKGRUNN</vt:lpstr>
      <vt:lpstr>STYRKE ROTARY – ØNSKER SVAR PÅ:  </vt:lpstr>
      <vt:lpstr>1997 – 1,2 mill.medlemmer, 2014 – 1,185 mill.</vt:lpstr>
      <vt:lpstr>RESULTAT AV UNDERSØKELSEN </vt:lpstr>
      <vt:lpstr>UTFORDRING</vt:lpstr>
      <vt:lpstr>MÅL</vt:lpstr>
      <vt:lpstr>ROTARY’S STYRKER DIFFERENSIERER OSS </vt:lpstr>
      <vt:lpstr>HVORFOR BLE DU MED OG HVORFOR BLIR DU I ROTARY</vt:lpstr>
      <vt:lpstr>RESULTAT</vt:lpstr>
      <vt:lpstr>STRATEGI – VÅR KJERNE</vt:lpstr>
      <vt:lpstr>STRATEGI – VÅRT BUDSKAP</vt:lpstr>
      <vt:lpstr>ESSENCE STATEMENT - KJERNEVERDI</vt:lpstr>
      <vt:lpstr>ESSENCE STATEMENT</vt:lpstr>
      <vt:lpstr>ROTARYs VERDEN </vt:lpstr>
      <vt:lpstr>ROTARYs VAREMERKE STRATEGI</vt:lpstr>
      <vt:lpstr>VÅR KOMMUNIKASJON</vt:lpstr>
      <vt:lpstr>VÅR KOMMUNIKASJON</vt:lpstr>
      <vt:lpstr>VÅR KOMMUNIKASJON</vt:lpstr>
      <vt:lpstr>VÅR KOMMUNIKASJON</vt:lpstr>
      <vt:lpstr> SLUTT RESULTAT – HVA VIL VI OPPNÅ ?</vt:lpstr>
      <vt:lpstr>HVORDAN ER SITUASJONEN I NORGE ?</vt:lpstr>
      <vt:lpstr>HVORDAN ER SITUASJONEN I NORGE ?</vt:lpstr>
      <vt:lpstr>HVA KAN VI GJØRE FOR Å STYRKE ROTARYs BRAND ?</vt:lpstr>
      <vt:lpstr>PR MÅL 2014-2015 FOR SONE 16 </vt:lpstr>
      <vt:lpstr>FORSLAG TIL WORKSHOP</vt:lpstr>
      <vt:lpstr>ESSENCE STATEMENT - KJERNEVERDI</vt:lpstr>
      <vt:lpstr>STRATEGI – VÅRT BUDSKAP</vt:lpstr>
      <vt:lpstr>ROTARIANERE ROLLEMODELLER</vt:lpstr>
      <vt:lpstr>LIGHT UP ROTARY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Mikael</dc:creator>
  <cp:lastModifiedBy>Inger-Britt Zeiner</cp:lastModifiedBy>
  <cp:revision>237</cp:revision>
  <cp:lastPrinted>2013-10-22T15:38:12Z</cp:lastPrinted>
  <dcterms:created xsi:type="dcterms:W3CDTF">2013-08-08T20:59:11Z</dcterms:created>
  <dcterms:modified xsi:type="dcterms:W3CDTF">2014-03-15T09:28:12Z</dcterms:modified>
</cp:coreProperties>
</file>