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68" r:id="rId2"/>
    <p:sldId id="266" r:id="rId3"/>
    <p:sldId id="256" r:id="rId4"/>
    <p:sldId id="257" r:id="rId5"/>
    <p:sldId id="259" r:id="rId6"/>
    <p:sldId id="258" r:id="rId7"/>
    <p:sldId id="284" r:id="rId8"/>
    <p:sldId id="274" r:id="rId9"/>
    <p:sldId id="275" r:id="rId10"/>
    <p:sldId id="276" r:id="rId11"/>
    <p:sldId id="277" r:id="rId12"/>
    <p:sldId id="278" r:id="rId13"/>
    <p:sldId id="280" r:id="rId14"/>
    <p:sldId id="285" r:id="rId15"/>
    <p:sldId id="286" r:id="rId16"/>
    <p:sldId id="287" r:id="rId17"/>
    <p:sldId id="288" r:id="rId18"/>
    <p:sldId id="281" r:id="rId19"/>
    <p:sldId id="282" r:id="rId20"/>
    <p:sldId id="283" r:id="rId21"/>
    <p:sldId id="289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5" autoAdjust="0"/>
    <p:restoredTop sz="94689" autoAdjust="0"/>
  </p:normalViewPr>
  <p:slideViewPr>
    <p:cSldViewPr>
      <p:cViewPr>
        <p:scale>
          <a:sx n="80" d="100"/>
          <a:sy n="80" d="100"/>
        </p:scale>
        <p:origin x="-226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FEEF-E7A4-4D40-AD48-D1A33FBFCC1A}" type="datetimeFigureOut">
              <a:rPr lang="nb-NO" smtClean="0"/>
              <a:t>14.03.2014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593E6-799E-425A-B12E-CF633688077F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2B02-E5B1-49C9-B57C-235B0AC627FE}" type="datetimeFigureOut">
              <a:rPr lang="nb-NO" smtClean="0"/>
              <a:pPr/>
              <a:t>14.03.2014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2C5D-A859-4E52-BE03-A0C24F25B290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rotary.org/netpub/server.np?find&amp;catalog=catalog&amp;template=detail.np&amp;field=itemid&amp;op=matches&amp;value=82917&amp;site=Rotar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-15 Presidential T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608512" cy="613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1219200"/>
            <a:ext cx="7162800" cy="5029200"/>
            <a:chOff x="624" y="1008"/>
            <a:chExt cx="4512" cy="3168"/>
          </a:xfrm>
        </p:grpSpPr>
        <p:sp>
          <p:nvSpPr>
            <p:cNvPr id="4098" name="AutoShape 2"/>
            <p:cNvSpPr>
              <a:spLocks noChangeArrowheads="1"/>
            </p:cNvSpPr>
            <p:nvPr/>
          </p:nvSpPr>
          <p:spPr bwMode="auto">
            <a:xfrm>
              <a:off x="624" y="1008"/>
              <a:ext cx="4512" cy="3168"/>
            </a:xfrm>
            <a:prstGeom prst="bevel">
              <a:avLst>
                <a:gd name="adj" fmla="val 907"/>
              </a:avLst>
            </a:prstGeom>
            <a:solidFill>
              <a:srgbClr val="4D4D4D"/>
            </a:solidFill>
            <a:ln w="12700">
              <a:solidFill>
                <a:srgbClr val="777777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nb-NO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" y="1078"/>
              <a:ext cx="4320" cy="302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352" y="1248"/>
              <a:ext cx="836" cy="23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Presidenten</a:t>
              </a:r>
              <a:endPara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H="1">
              <a:off x="2074" y="136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937" y="1056"/>
              <a:ext cx="1025" cy="58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r>
                <a:rPr lang="en-US" sz="18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Dette</a:t>
              </a:r>
              <a:r>
                <a:rPr 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8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er</a:t>
              </a:r>
              <a:r>
                <a:rPr 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 eaLnBrk="0" hangingPunct="0"/>
              <a:r>
                <a:rPr lang="en-US" sz="18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organisasjonen</a:t>
              </a:r>
              <a:endPara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rot="16200000" flipH="1">
              <a:off x="4224" y="19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90600" y="331788"/>
            <a:ext cx="3750001" cy="72571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Virkeligheten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90800" y="1447800"/>
            <a:ext cx="4267200" cy="5105400"/>
          </a:xfrm>
          <a:prstGeom prst="bevel">
            <a:avLst>
              <a:gd name="adj" fmla="val 907"/>
            </a:avLst>
          </a:prstGeom>
          <a:solidFill>
            <a:srgbClr val="4D4D4D"/>
          </a:solidFill>
          <a:ln w="12700">
            <a:solidFill>
              <a:srgbClr val="777777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0"/>
            <a:ext cx="853281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5400" b="1" dirty="0" err="1">
                <a:solidFill>
                  <a:srgbClr val="000099"/>
                </a:solidFill>
              </a:rPr>
              <a:t>Fremtiden</a:t>
            </a:r>
            <a:r>
              <a:rPr lang="en-US" sz="5400" b="1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990975" cy="48196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87824" y="1700808"/>
            <a:ext cx="1326517" cy="36933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Presidenten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355976" y="1988840"/>
            <a:ext cx="444624" cy="220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37803" y="5486400"/>
            <a:ext cx="1659172" cy="36933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Organisasjonen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rot="16200000" flipV="1">
            <a:off x="5295900" y="49149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41488" y="914400"/>
            <a:ext cx="5984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nb-NO" sz="4400" b="1"/>
              <a:t>Ansvar står sentralt: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3352800"/>
            <a:ext cx="229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nb-NO" sz="3600" b="1" i="1"/>
              <a:t>ANSVAR</a:t>
            </a:r>
            <a:endParaRPr lang="nb-NO" sz="3600" i="1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978150" y="3146425"/>
            <a:ext cx="3492500" cy="11303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81413" y="1981200"/>
            <a:ext cx="178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nb-NO" sz="3200" i="1"/>
              <a:t>Oppgave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613150" y="4724400"/>
            <a:ext cx="2081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nb-NO" sz="3200" i="1"/>
              <a:t>Ressurser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3429000"/>
            <a:ext cx="193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nb-NO" sz="2800" i="1"/>
              <a:t>Myndighet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781800" y="3429000"/>
            <a:ext cx="206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nb-NO" sz="2800" i="1"/>
              <a:t>Konsekvens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724400" y="26828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800600" y="42830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743200" y="374967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477000" y="374967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nb-NO" sz="4400">
                <a:solidFill>
                  <a:schemeClr val="tx2"/>
                </a:solidFill>
              </a:rPr>
              <a:t>Sammenhenger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1066800"/>
            <a:ext cx="7391400" cy="4313238"/>
            <a:chOff x="768" y="1152"/>
            <a:chExt cx="4656" cy="2717"/>
          </a:xfrm>
        </p:grpSpPr>
        <p:sp>
          <p:nvSpPr>
            <p:cNvPr id="18436" name="Arc 4"/>
            <p:cNvSpPr>
              <a:spLocks/>
            </p:cNvSpPr>
            <p:nvPr/>
          </p:nvSpPr>
          <p:spPr bwMode="auto">
            <a:xfrm rot="420000">
              <a:off x="3888" y="2269"/>
              <a:ext cx="960" cy="930"/>
            </a:xfrm>
            <a:custGeom>
              <a:avLst/>
              <a:gdLst>
                <a:gd name="G0" fmla="+- 0 0 0"/>
                <a:gd name="G1" fmla="+- 4166 0 0"/>
                <a:gd name="G2" fmla="+- 21600 0 0"/>
                <a:gd name="T0" fmla="*/ 21194 w 21600"/>
                <a:gd name="T1" fmla="*/ 0 h 16413"/>
                <a:gd name="T2" fmla="*/ 17793 w 21600"/>
                <a:gd name="T3" fmla="*/ 16413 h 16413"/>
                <a:gd name="T4" fmla="*/ 0 w 21600"/>
                <a:gd name="T5" fmla="*/ 4166 h 16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413" fill="none" extrusionOk="0">
                  <a:moveTo>
                    <a:pt x="21194" y="-1"/>
                  </a:moveTo>
                  <a:cubicBezTo>
                    <a:pt x="21464" y="1372"/>
                    <a:pt x="21600" y="2767"/>
                    <a:pt x="21600" y="4166"/>
                  </a:cubicBezTo>
                  <a:cubicBezTo>
                    <a:pt x="21600" y="8539"/>
                    <a:pt x="20272" y="12810"/>
                    <a:pt x="17792" y="16412"/>
                  </a:cubicBezTo>
                </a:path>
                <a:path w="21600" h="16413" stroke="0" extrusionOk="0">
                  <a:moveTo>
                    <a:pt x="21194" y="-1"/>
                  </a:moveTo>
                  <a:cubicBezTo>
                    <a:pt x="21464" y="1372"/>
                    <a:pt x="21600" y="2767"/>
                    <a:pt x="21600" y="4166"/>
                  </a:cubicBezTo>
                  <a:cubicBezTo>
                    <a:pt x="21600" y="8539"/>
                    <a:pt x="20272" y="12810"/>
                    <a:pt x="17792" y="16412"/>
                  </a:cubicBezTo>
                  <a:lnTo>
                    <a:pt x="0" y="4166"/>
                  </a:lnTo>
                  <a:close/>
                </a:path>
              </a:pathLst>
            </a:custGeom>
            <a:noFill/>
            <a:ln w="762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8437" name="Arc 5"/>
            <p:cNvSpPr>
              <a:spLocks/>
            </p:cNvSpPr>
            <p:nvPr/>
          </p:nvSpPr>
          <p:spPr bwMode="auto">
            <a:xfrm rot="60000">
              <a:off x="3841" y="1372"/>
              <a:ext cx="1006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81 w 20269"/>
                <a:gd name="T1" fmla="*/ 0 h 21600"/>
                <a:gd name="T2" fmla="*/ 20269 w 20269"/>
                <a:gd name="T3" fmla="*/ 14136 h 21600"/>
                <a:gd name="T4" fmla="*/ 0 w 202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69" h="21600" fill="none" extrusionOk="0">
                  <a:moveTo>
                    <a:pt x="80" y="0"/>
                  </a:moveTo>
                  <a:cubicBezTo>
                    <a:pt x="9102" y="33"/>
                    <a:pt x="17152" y="5670"/>
                    <a:pt x="20269" y="14135"/>
                  </a:cubicBezTo>
                </a:path>
                <a:path w="20269" h="21600" stroke="0" extrusionOk="0">
                  <a:moveTo>
                    <a:pt x="80" y="0"/>
                  </a:moveTo>
                  <a:cubicBezTo>
                    <a:pt x="9102" y="33"/>
                    <a:pt x="17152" y="5670"/>
                    <a:pt x="20269" y="1413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8438" name="Arc 6"/>
            <p:cNvSpPr>
              <a:spLocks/>
            </p:cNvSpPr>
            <p:nvPr/>
          </p:nvSpPr>
          <p:spPr bwMode="auto">
            <a:xfrm rot="14340000">
              <a:off x="1032" y="2314"/>
              <a:ext cx="864" cy="52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65 w 18763"/>
                <a:gd name="T1" fmla="*/ 0 h 21600"/>
                <a:gd name="T2" fmla="*/ 18763 w 18763"/>
                <a:gd name="T3" fmla="*/ 10898 h 21600"/>
                <a:gd name="T4" fmla="*/ 0 w 187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63" h="21600" fill="none" extrusionOk="0">
                  <a:moveTo>
                    <a:pt x="64" y="0"/>
                  </a:moveTo>
                  <a:cubicBezTo>
                    <a:pt x="7799" y="23"/>
                    <a:pt x="14930" y="4180"/>
                    <a:pt x="18762" y="10898"/>
                  </a:cubicBezTo>
                </a:path>
                <a:path w="18763" h="21600" stroke="0" extrusionOk="0">
                  <a:moveTo>
                    <a:pt x="64" y="0"/>
                  </a:moveTo>
                  <a:cubicBezTo>
                    <a:pt x="7799" y="23"/>
                    <a:pt x="14930" y="4180"/>
                    <a:pt x="18762" y="108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696" y="1152"/>
              <a:ext cx="8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defTabSz="762000"/>
              <a:r>
                <a:rPr lang="nb-NO" b="1"/>
                <a:t>Grupper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984" y="18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nb-NO" b="1"/>
                <a:t>Team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4328" y="3192"/>
              <a:ext cx="7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nb-NO" b="1"/>
                <a:t>Lagånd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768" y="1920"/>
              <a:ext cx="11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nb-NO" b="1"/>
                <a:t>Vinnerteam</a:t>
              </a:r>
            </a:p>
          </p:txBody>
        </p:sp>
        <p:sp>
          <p:nvSpPr>
            <p:cNvPr id="18444" name="Arc 12"/>
            <p:cNvSpPr>
              <a:spLocks/>
            </p:cNvSpPr>
            <p:nvPr/>
          </p:nvSpPr>
          <p:spPr bwMode="auto">
            <a:xfrm rot="20100000">
              <a:off x="1321" y="1418"/>
              <a:ext cx="1280" cy="407"/>
            </a:xfrm>
            <a:custGeom>
              <a:avLst/>
              <a:gdLst>
                <a:gd name="G0" fmla="+- 17868 0 0"/>
                <a:gd name="G1" fmla="+- 21600 0 0"/>
                <a:gd name="G2" fmla="+- 21600 0 0"/>
                <a:gd name="T0" fmla="*/ 0 w 36643"/>
                <a:gd name="T1" fmla="*/ 9463 h 21600"/>
                <a:gd name="T2" fmla="*/ 36643 w 36643"/>
                <a:gd name="T3" fmla="*/ 10920 h 21600"/>
                <a:gd name="T4" fmla="*/ 17868 w 366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43" h="21600" fill="none" extrusionOk="0">
                  <a:moveTo>
                    <a:pt x="0" y="9463"/>
                  </a:moveTo>
                  <a:cubicBezTo>
                    <a:pt x="4020" y="3543"/>
                    <a:pt x="10712" y="-1"/>
                    <a:pt x="17868" y="0"/>
                  </a:cubicBezTo>
                  <a:cubicBezTo>
                    <a:pt x="25634" y="0"/>
                    <a:pt x="32802" y="4169"/>
                    <a:pt x="36642" y="10920"/>
                  </a:cubicBezTo>
                </a:path>
                <a:path w="36643" h="21600" stroke="0" extrusionOk="0">
                  <a:moveTo>
                    <a:pt x="0" y="9463"/>
                  </a:moveTo>
                  <a:cubicBezTo>
                    <a:pt x="4020" y="3543"/>
                    <a:pt x="10712" y="-1"/>
                    <a:pt x="17868" y="0"/>
                  </a:cubicBezTo>
                  <a:cubicBezTo>
                    <a:pt x="25634" y="0"/>
                    <a:pt x="32802" y="4169"/>
                    <a:pt x="36642" y="10920"/>
                  </a:cubicBezTo>
                  <a:lnTo>
                    <a:pt x="17868" y="2160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8445" name="Arc 13"/>
            <p:cNvSpPr>
              <a:spLocks/>
            </p:cNvSpPr>
            <p:nvPr/>
          </p:nvSpPr>
          <p:spPr bwMode="auto">
            <a:xfrm rot="9900000">
              <a:off x="1705" y="2388"/>
              <a:ext cx="2332" cy="1481"/>
            </a:xfrm>
            <a:custGeom>
              <a:avLst/>
              <a:gdLst>
                <a:gd name="G0" fmla="+- 5047 0 0"/>
                <a:gd name="G1" fmla="+- 21600 0 0"/>
                <a:gd name="G2" fmla="+- 21600 0 0"/>
                <a:gd name="T0" fmla="*/ 0 w 23461"/>
                <a:gd name="T1" fmla="*/ 598 h 21600"/>
                <a:gd name="T2" fmla="*/ 23461 w 23461"/>
                <a:gd name="T3" fmla="*/ 10309 h 21600"/>
                <a:gd name="T4" fmla="*/ 5047 w 234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61" h="21600" fill="none" extrusionOk="0">
                  <a:moveTo>
                    <a:pt x="-1" y="597"/>
                  </a:moveTo>
                  <a:cubicBezTo>
                    <a:pt x="1652" y="200"/>
                    <a:pt x="3346" y="-1"/>
                    <a:pt x="5047" y="0"/>
                  </a:cubicBezTo>
                  <a:cubicBezTo>
                    <a:pt x="12560" y="0"/>
                    <a:pt x="19533" y="3904"/>
                    <a:pt x="23460" y="10309"/>
                  </a:cubicBezTo>
                </a:path>
                <a:path w="23461" h="21600" stroke="0" extrusionOk="0">
                  <a:moveTo>
                    <a:pt x="-1" y="597"/>
                  </a:moveTo>
                  <a:cubicBezTo>
                    <a:pt x="1652" y="200"/>
                    <a:pt x="3346" y="-1"/>
                    <a:pt x="5047" y="0"/>
                  </a:cubicBezTo>
                  <a:cubicBezTo>
                    <a:pt x="12560" y="0"/>
                    <a:pt x="19533" y="3904"/>
                    <a:pt x="23460" y="10309"/>
                  </a:cubicBezTo>
                  <a:lnTo>
                    <a:pt x="5047" y="2160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1056" y="3168"/>
              <a:ext cx="1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b="1"/>
                <a:t>Samhandling</a:t>
              </a:r>
            </a:p>
          </p:txBody>
        </p:sp>
      </p:grp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843088" y="5580063"/>
            <a:ext cx="5197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000" dirty="0"/>
              <a:t>Det dreier seg om ”å spille hverandre god”</a:t>
            </a:r>
          </a:p>
          <a:p>
            <a:r>
              <a:rPr lang="nb-NO" sz="2000" dirty="0"/>
              <a:t> om å utvikle ”</a:t>
            </a:r>
            <a:r>
              <a:rPr lang="nb-NO" sz="2000" dirty="0" err="1"/>
              <a:t>dream</a:t>
            </a:r>
            <a:r>
              <a:rPr lang="nb-NO" sz="2000" dirty="0"/>
              <a:t> team”</a:t>
            </a: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395288" y="1989138"/>
            <a:ext cx="2663825" cy="1150937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nb-NO" sz="6000">
                <a:solidFill>
                  <a:schemeClr val="tx2"/>
                </a:solidFill>
                <a:latin typeface="Comic Sans MS" pitchFamily="66" charset="0"/>
              </a:rPr>
              <a:t>Lederansvar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2209800"/>
            <a:ext cx="708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 u="sng" dirty="0">
                <a:latin typeface="Comic Sans MS" pitchFamily="66" charset="0"/>
              </a:rPr>
              <a:t>planlegge </a:t>
            </a:r>
            <a:r>
              <a:rPr lang="nb-NO" sz="3600" dirty="0" smtClean="0">
                <a:latin typeface="Comic Sans MS" pitchFamily="66" charset="0"/>
              </a:rPr>
              <a:t>aktiviteter</a:t>
            </a:r>
            <a:endParaRPr lang="nb-NO" sz="3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 u="sng" dirty="0">
                <a:latin typeface="Comic Sans MS" pitchFamily="66" charset="0"/>
              </a:rPr>
              <a:t>beslutte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 u="sng" dirty="0" smtClean="0">
                <a:latin typeface="Comic Sans MS" pitchFamily="66" charset="0"/>
              </a:rPr>
              <a:t>at det blir gjennomføre</a:t>
            </a:r>
            <a:endParaRPr lang="nb-NO" sz="3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 u="sng" dirty="0">
                <a:latin typeface="Comic Sans MS" pitchFamily="66" charset="0"/>
              </a:rPr>
              <a:t>følge opp</a:t>
            </a:r>
            <a:r>
              <a:rPr lang="nb-NO" sz="3600" dirty="0">
                <a:latin typeface="Comic Sans MS" pitchFamily="66" charset="0"/>
              </a:rPr>
              <a:t> (ris, støtte, 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nb-NO" sz="6000">
                <a:solidFill>
                  <a:schemeClr val="tx2"/>
                </a:solidFill>
                <a:latin typeface="Comic Sans MS" pitchFamily="66" charset="0"/>
              </a:rPr>
              <a:t>Leder-”verktøy”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38400" y="14478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kommunisere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motivere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organisere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prioritere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delegere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stressmestre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3600">
                <a:latin typeface="Comic Sans MS" pitchFamily="66" charset="0"/>
              </a:rPr>
              <a:t>konfliktstyre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19200" y="762000"/>
            <a:ext cx="6629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b-NO" sz="5400" b="1">
                <a:solidFill>
                  <a:schemeClr val="tx2"/>
                </a:solidFill>
                <a:latin typeface="Comic Sans MS" pitchFamily="66" charset="0"/>
              </a:rPr>
              <a:t>Leders største </a:t>
            </a:r>
          </a:p>
          <a:p>
            <a:pPr algn="ctr"/>
            <a:r>
              <a:rPr lang="nb-NO" sz="5400" b="1">
                <a:solidFill>
                  <a:schemeClr val="tx2"/>
                </a:solidFill>
                <a:latin typeface="Comic Sans MS" pitchFamily="66" charset="0"/>
              </a:rPr>
              <a:t>utfordringer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2971800"/>
            <a:ext cx="7162800" cy="2743200"/>
          </a:xfrm>
        </p:spPr>
        <p:txBody>
          <a:bodyPr/>
          <a:lstStyle/>
          <a:p>
            <a:r>
              <a:rPr lang="nb-NO" sz="4400"/>
              <a:t>Kundetilfredshet</a:t>
            </a:r>
          </a:p>
          <a:p>
            <a:r>
              <a:rPr lang="nb-NO" sz="4400"/>
              <a:t>Medarbeidertilfredshet</a:t>
            </a:r>
          </a:p>
          <a:p>
            <a:r>
              <a:rPr lang="nb-NO" sz="4400"/>
              <a:t>Kompetanseheving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nb-NO" sz="5400" b="1">
                <a:solidFill>
                  <a:schemeClr val="tx2"/>
                </a:solidFill>
                <a:latin typeface="Comic Sans MS" pitchFamily="66" charset="0"/>
              </a:rPr>
              <a:t>Leders største utfordringer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28800" y="18288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800" u="sng">
                <a:latin typeface="Comic Sans MS" pitchFamily="66" charset="0"/>
              </a:rPr>
              <a:t>prioritering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800" u="sng">
                <a:latin typeface="Comic Sans MS" pitchFamily="66" charset="0"/>
              </a:rPr>
              <a:t>delegering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800">
                <a:latin typeface="Comic Sans MS" pitchFamily="66" charset="0"/>
              </a:rPr>
              <a:t>anvendelse av </a:t>
            </a:r>
            <a:r>
              <a:rPr lang="nb-NO" sz="2800" u="sng">
                <a:latin typeface="Comic Sans MS" pitchFamily="66" charset="0"/>
              </a:rPr>
              <a:t>lederroller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800">
                <a:latin typeface="Comic Sans MS" pitchFamily="66" charset="0"/>
              </a:rPr>
              <a:t>bygge </a:t>
            </a:r>
            <a:r>
              <a:rPr lang="nb-NO" sz="2800" u="sng">
                <a:latin typeface="Comic Sans MS" pitchFamily="66" charset="0"/>
              </a:rPr>
              <a:t>kompetanse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800">
                <a:latin typeface="Comic Sans MS" pitchFamily="66" charset="0"/>
              </a:rPr>
              <a:t>valg av </a:t>
            </a:r>
            <a:r>
              <a:rPr lang="nb-NO" sz="2800" u="sng">
                <a:latin typeface="Comic Sans MS" pitchFamily="66" charset="0"/>
              </a:rPr>
              <a:t>medarbeidere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800">
                <a:latin typeface="Comic Sans MS" pitchFamily="66" charset="0"/>
              </a:rPr>
              <a:t>bygge </a:t>
            </a:r>
            <a:r>
              <a:rPr lang="nb-NO" sz="2800" u="sng">
                <a:latin typeface="Comic Sans MS" pitchFamily="66" charset="0"/>
              </a:rPr>
              <a:t>lærende organisasjon</a:t>
            </a:r>
            <a:br>
              <a:rPr lang="nb-NO" sz="2800" u="sng">
                <a:latin typeface="Comic Sans MS" pitchFamily="66" charset="0"/>
              </a:rPr>
            </a:br>
            <a:r>
              <a:rPr lang="nb-NO" sz="2800" u="sng">
                <a:latin typeface="Comic Sans MS" pitchFamily="66" charset="0"/>
              </a:rPr>
              <a:t/>
            </a:r>
            <a:br>
              <a:rPr lang="nb-NO" sz="2800" u="sng">
                <a:latin typeface="Comic Sans MS" pitchFamily="66" charset="0"/>
              </a:rPr>
            </a:br>
            <a:r>
              <a:rPr lang="nb-NO" sz="3200" u="sng">
                <a:latin typeface="Comic Sans MS" pitchFamily="66" charset="0"/>
              </a:rPr>
              <a:t>SKAFFE RESULTATER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nb-NO" b="1">
                <a:latin typeface="Comic Sans MS" pitchFamily="66" charset="0"/>
              </a:rPr>
              <a:t>Utvikling i gruppen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286000" y="1524000"/>
            <a:ext cx="4648200" cy="464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733800" y="3886200"/>
            <a:ext cx="9144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2438400" y="3124200"/>
            <a:ext cx="2209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2971800" y="2286000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648200" y="3124200"/>
            <a:ext cx="2133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648200" y="3886200"/>
            <a:ext cx="8382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810000" y="5943600"/>
            <a:ext cx="1600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19400" y="4191000"/>
            <a:ext cx="122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Tilhøre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946525" y="2103438"/>
            <a:ext cx="1474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Rolle-</a:t>
            </a:r>
          </a:p>
          <a:p>
            <a:pPr algn="l"/>
            <a:r>
              <a:rPr lang="nb-NO" b="1"/>
              <a:t>avklaring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38200" y="2286000"/>
            <a:ext cx="157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Jovialitet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4648200" y="2438400"/>
            <a:ext cx="1752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918325" y="24844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Idyll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165725" y="3779838"/>
            <a:ext cx="1404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Sam-</a:t>
            </a:r>
          </a:p>
          <a:p>
            <a:pPr algn="l"/>
            <a:r>
              <a:rPr lang="nb-NO" b="1"/>
              <a:t>hørighet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1611115">
            <a:off x="3470275" y="5476875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505200" y="1981200"/>
            <a:ext cx="3048000" cy="2895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Comic Sans MS" pitchFamily="66" charset="0"/>
              </a:rPr>
              <a:t>Produktivitet i gruppen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524000" y="47244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1752600" y="21336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743200" y="2133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810000" y="2133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029200" y="2133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6172200" y="2133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7315200" y="2133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1636713" y="2262188"/>
            <a:ext cx="6073775" cy="2332037"/>
          </a:xfrm>
          <a:custGeom>
            <a:avLst/>
            <a:gdLst/>
            <a:ahLst/>
            <a:cxnLst>
              <a:cxn ang="0">
                <a:pos x="0" y="1299"/>
              </a:cxn>
              <a:cxn ang="0">
                <a:pos x="169" y="1186"/>
              </a:cxn>
              <a:cxn ang="0">
                <a:pos x="254" y="1130"/>
              </a:cxn>
              <a:cxn ang="0">
                <a:pos x="296" y="1088"/>
              </a:cxn>
              <a:cxn ang="0">
                <a:pos x="423" y="1003"/>
              </a:cxn>
              <a:cxn ang="0">
                <a:pos x="579" y="918"/>
              </a:cxn>
              <a:cxn ang="0">
                <a:pos x="621" y="904"/>
              </a:cxn>
              <a:cxn ang="0">
                <a:pos x="663" y="890"/>
              </a:cxn>
              <a:cxn ang="0">
                <a:pos x="1087" y="890"/>
              </a:cxn>
              <a:cxn ang="0">
                <a:pos x="1172" y="918"/>
              </a:cxn>
              <a:cxn ang="0">
                <a:pos x="1214" y="932"/>
              </a:cxn>
              <a:cxn ang="0">
                <a:pos x="1242" y="961"/>
              </a:cxn>
              <a:cxn ang="0">
                <a:pos x="1285" y="989"/>
              </a:cxn>
              <a:cxn ang="0">
                <a:pos x="1355" y="1045"/>
              </a:cxn>
              <a:cxn ang="0">
                <a:pos x="1850" y="1370"/>
              </a:cxn>
              <a:cxn ang="0">
                <a:pos x="2061" y="1440"/>
              </a:cxn>
              <a:cxn ang="0">
                <a:pos x="2174" y="1469"/>
              </a:cxn>
              <a:cxn ang="0">
                <a:pos x="2541" y="1455"/>
              </a:cxn>
              <a:cxn ang="0">
                <a:pos x="2824" y="1384"/>
              </a:cxn>
              <a:cxn ang="0">
                <a:pos x="2937" y="1299"/>
              </a:cxn>
              <a:cxn ang="0">
                <a:pos x="3022" y="1257"/>
              </a:cxn>
              <a:cxn ang="0">
                <a:pos x="3050" y="1215"/>
              </a:cxn>
              <a:cxn ang="0">
                <a:pos x="3092" y="1186"/>
              </a:cxn>
              <a:cxn ang="0">
                <a:pos x="3106" y="1144"/>
              </a:cxn>
              <a:cxn ang="0">
                <a:pos x="3177" y="1088"/>
              </a:cxn>
              <a:cxn ang="0">
                <a:pos x="3248" y="1003"/>
              </a:cxn>
              <a:cxn ang="0">
                <a:pos x="3332" y="876"/>
              </a:cxn>
              <a:cxn ang="0">
                <a:pos x="3360" y="834"/>
              </a:cxn>
              <a:cxn ang="0">
                <a:pos x="3445" y="622"/>
              </a:cxn>
              <a:cxn ang="0">
                <a:pos x="3459" y="579"/>
              </a:cxn>
              <a:cxn ang="0">
                <a:pos x="3488" y="551"/>
              </a:cxn>
              <a:cxn ang="0">
                <a:pos x="3544" y="382"/>
              </a:cxn>
              <a:cxn ang="0">
                <a:pos x="3572" y="297"/>
              </a:cxn>
              <a:cxn ang="0">
                <a:pos x="3657" y="198"/>
              </a:cxn>
              <a:cxn ang="0">
                <a:pos x="3742" y="99"/>
              </a:cxn>
              <a:cxn ang="0">
                <a:pos x="3826" y="1"/>
              </a:cxn>
            </a:cxnLst>
            <a:rect l="0" t="0" r="r" b="b"/>
            <a:pathLst>
              <a:path w="3826" h="1469">
                <a:moveTo>
                  <a:pt x="0" y="1299"/>
                </a:moveTo>
                <a:cubicBezTo>
                  <a:pt x="73" y="1275"/>
                  <a:pt x="112" y="1230"/>
                  <a:pt x="169" y="1186"/>
                </a:cubicBezTo>
                <a:cubicBezTo>
                  <a:pt x="196" y="1165"/>
                  <a:pt x="226" y="1149"/>
                  <a:pt x="254" y="1130"/>
                </a:cubicBezTo>
                <a:cubicBezTo>
                  <a:pt x="271" y="1119"/>
                  <a:pt x="280" y="1100"/>
                  <a:pt x="296" y="1088"/>
                </a:cubicBezTo>
                <a:cubicBezTo>
                  <a:pt x="296" y="1088"/>
                  <a:pt x="401" y="1017"/>
                  <a:pt x="423" y="1003"/>
                </a:cubicBezTo>
                <a:cubicBezTo>
                  <a:pt x="493" y="957"/>
                  <a:pt x="484" y="950"/>
                  <a:pt x="579" y="918"/>
                </a:cubicBezTo>
                <a:cubicBezTo>
                  <a:pt x="593" y="913"/>
                  <a:pt x="607" y="909"/>
                  <a:pt x="621" y="904"/>
                </a:cubicBezTo>
                <a:cubicBezTo>
                  <a:pt x="635" y="899"/>
                  <a:pt x="663" y="890"/>
                  <a:pt x="663" y="890"/>
                </a:cubicBezTo>
                <a:cubicBezTo>
                  <a:pt x="732" y="824"/>
                  <a:pt x="982" y="881"/>
                  <a:pt x="1087" y="890"/>
                </a:cubicBezTo>
                <a:cubicBezTo>
                  <a:pt x="1115" y="899"/>
                  <a:pt x="1144" y="909"/>
                  <a:pt x="1172" y="918"/>
                </a:cubicBezTo>
                <a:cubicBezTo>
                  <a:pt x="1186" y="923"/>
                  <a:pt x="1214" y="932"/>
                  <a:pt x="1214" y="932"/>
                </a:cubicBezTo>
                <a:cubicBezTo>
                  <a:pt x="1223" y="942"/>
                  <a:pt x="1232" y="953"/>
                  <a:pt x="1242" y="961"/>
                </a:cubicBezTo>
                <a:cubicBezTo>
                  <a:pt x="1255" y="972"/>
                  <a:pt x="1273" y="977"/>
                  <a:pt x="1285" y="989"/>
                </a:cubicBezTo>
                <a:cubicBezTo>
                  <a:pt x="1350" y="1053"/>
                  <a:pt x="1272" y="1017"/>
                  <a:pt x="1355" y="1045"/>
                </a:cubicBezTo>
                <a:cubicBezTo>
                  <a:pt x="1494" y="1179"/>
                  <a:pt x="1664" y="1315"/>
                  <a:pt x="1850" y="1370"/>
                </a:cubicBezTo>
                <a:cubicBezTo>
                  <a:pt x="1921" y="1391"/>
                  <a:pt x="1991" y="1417"/>
                  <a:pt x="2061" y="1440"/>
                </a:cubicBezTo>
                <a:cubicBezTo>
                  <a:pt x="2098" y="1452"/>
                  <a:pt x="2174" y="1469"/>
                  <a:pt x="2174" y="1469"/>
                </a:cubicBezTo>
                <a:cubicBezTo>
                  <a:pt x="2296" y="1464"/>
                  <a:pt x="2419" y="1462"/>
                  <a:pt x="2541" y="1455"/>
                </a:cubicBezTo>
                <a:cubicBezTo>
                  <a:pt x="2607" y="1451"/>
                  <a:pt x="2763" y="1425"/>
                  <a:pt x="2824" y="1384"/>
                </a:cubicBezTo>
                <a:cubicBezTo>
                  <a:pt x="2863" y="1358"/>
                  <a:pt x="2896" y="1320"/>
                  <a:pt x="2937" y="1299"/>
                </a:cubicBezTo>
                <a:cubicBezTo>
                  <a:pt x="3070" y="1231"/>
                  <a:pt x="2880" y="1349"/>
                  <a:pt x="3022" y="1257"/>
                </a:cubicBezTo>
                <a:cubicBezTo>
                  <a:pt x="3031" y="1243"/>
                  <a:pt x="3038" y="1227"/>
                  <a:pt x="3050" y="1215"/>
                </a:cubicBezTo>
                <a:cubicBezTo>
                  <a:pt x="3062" y="1203"/>
                  <a:pt x="3081" y="1199"/>
                  <a:pt x="3092" y="1186"/>
                </a:cubicBezTo>
                <a:cubicBezTo>
                  <a:pt x="3101" y="1174"/>
                  <a:pt x="3098" y="1157"/>
                  <a:pt x="3106" y="1144"/>
                </a:cubicBezTo>
                <a:cubicBezTo>
                  <a:pt x="3119" y="1123"/>
                  <a:pt x="3159" y="1100"/>
                  <a:pt x="3177" y="1088"/>
                </a:cubicBezTo>
                <a:cubicBezTo>
                  <a:pt x="3273" y="941"/>
                  <a:pt x="3126" y="1160"/>
                  <a:pt x="3248" y="1003"/>
                </a:cubicBezTo>
                <a:cubicBezTo>
                  <a:pt x="3279" y="963"/>
                  <a:pt x="3304" y="918"/>
                  <a:pt x="3332" y="876"/>
                </a:cubicBezTo>
                <a:cubicBezTo>
                  <a:pt x="3341" y="862"/>
                  <a:pt x="3355" y="850"/>
                  <a:pt x="3360" y="834"/>
                </a:cubicBezTo>
                <a:cubicBezTo>
                  <a:pt x="3385" y="760"/>
                  <a:pt x="3402" y="687"/>
                  <a:pt x="3445" y="622"/>
                </a:cubicBezTo>
                <a:cubicBezTo>
                  <a:pt x="3450" y="608"/>
                  <a:pt x="3451" y="592"/>
                  <a:pt x="3459" y="579"/>
                </a:cubicBezTo>
                <a:cubicBezTo>
                  <a:pt x="3466" y="568"/>
                  <a:pt x="3482" y="563"/>
                  <a:pt x="3488" y="551"/>
                </a:cubicBezTo>
                <a:cubicBezTo>
                  <a:pt x="3513" y="502"/>
                  <a:pt x="3527" y="435"/>
                  <a:pt x="3544" y="382"/>
                </a:cubicBezTo>
                <a:cubicBezTo>
                  <a:pt x="3544" y="382"/>
                  <a:pt x="3571" y="298"/>
                  <a:pt x="3572" y="297"/>
                </a:cubicBezTo>
                <a:cubicBezTo>
                  <a:pt x="3604" y="266"/>
                  <a:pt x="3626" y="230"/>
                  <a:pt x="3657" y="198"/>
                </a:cubicBezTo>
                <a:cubicBezTo>
                  <a:pt x="3681" y="126"/>
                  <a:pt x="3703" y="151"/>
                  <a:pt x="3742" y="99"/>
                </a:cubicBezTo>
                <a:cubicBezTo>
                  <a:pt x="3816" y="0"/>
                  <a:pt x="3764" y="32"/>
                  <a:pt x="3826" y="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-5400000">
            <a:off x="1599406" y="5334794"/>
            <a:ext cx="122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Tilhøre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 rot="-5385371">
            <a:off x="2488406" y="5512594"/>
            <a:ext cx="157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Jovialitet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 rot="-5400000">
            <a:off x="3712369" y="5279231"/>
            <a:ext cx="1474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Rolle-</a:t>
            </a:r>
          </a:p>
          <a:p>
            <a:pPr algn="l"/>
            <a:r>
              <a:rPr lang="nb-NO" b="1"/>
              <a:t>avklaring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 rot="-5369986">
            <a:off x="5129212" y="523398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Idyll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 rot="-5317200">
            <a:off x="6033294" y="5244306"/>
            <a:ext cx="1404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Sam-</a:t>
            </a:r>
          </a:p>
          <a:p>
            <a:pPr algn="l"/>
            <a:r>
              <a:rPr lang="nb-NO" b="1"/>
              <a:t>hørighet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 rot="-5358686">
            <a:off x="182562" y="2560638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b="1"/>
              <a:t>Produktivitet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19082" y="836712"/>
            <a:ext cx="41232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>
                <a:solidFill>
                  <a:srgbClr val="000099"/>
                </a:solidFill>
                <a:latin typeface="Comic Sans MS" pitchFamily="66" charset="0"/>
              </a:rPr>
              <a:t>Cary C K </a:t>
            </a:r>
            <a:r>
              <a:rPr lang="nb-NO" sz="2800" b="1" dirty="0" err="1" smtClean="0">
                <a:solidFill>
                  <a:srgbClr val="000099"/>
                </a:solidFill>
                <a:latin typeface="Comic Sans MS" pitchFamily="66" charset="0"/>
              </a:rPr>
              <a:t>Huang</a:t>
            </a:r>
            <a:endParaRPr lang="nb-NO" sz="28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nb-NO" dirty="0" smtClean="0">
                <a:latin typeface="Comic Sans MS" pitchFamily="66" charset="0"/>
              </a:rPr>
              <a:t>Er utnevnt til </a:t>
            </a:r>
          </a:p>
          <a:p>
            <a:pPr algn="ctr"/>
            <a:r>
              <a:rPr lang="nb-NO" b="1" dirty="0" smtClean="0">
                <a:latin typeface="Comic Sans MS" pitchFamily="66" charset="0"/>
              </a:rPr>
              <a:t>RI </a:t>
            </a:r>
            <a:r>
              <a:rPr lang="nb-NO" b="1" dirty="0" err="1" smtClean="0">
                <a:latin typeface="Comic Sans MS" pitchFamily="66" charset="0"/>
              </a:rPr>
              <a:t>President-E</a:t>
            </a:r>
            <a:r>
              <a:rPr lang="nb-NO" b="1" dirty="0" smtClean="0">
                <a:latin typeface="Comic Sans MS" pitchFamily="66" charset="0"/>
              </a:rPr>
              <a:t> for perioden 2014-15</a:t>
            </a:r>
            <a:br>
              <a:rPr lang="nb-NO" b="1" dirty="0" smtClean="0">
                <a:latin typeface="Comic Sans MS" pitchFamily="66" charset="0"/>
              </a:rPr>
            </a:br>
            <a:r>
              <a:rPr lang="nb-NO" b="1" dirty="0" smtClean="0">
                <a:latin typeface="Comic Sans MS" pitchFamily="66" charset="0"/>
              </a:rPr>
              <a:t>Han tiltre 1/7-2014</a:t>
            </a:r>
          </a:p>
          <a:p>
            <a:pPr algn="ctr"/>
            <a:endParaRPr lang="nb-NO" b="1" dirty="0" smtClean="0">
              <a:latin typeface="Comic Sans MS" pitchFamily="66" charset="0"/>
            </a:endParaRPr>
          </a:p>
          <a:p>
            <a:pPr algn="ctr"/>
            <a:r>
              <a:rPr lang="nb-NO" dirty="0" smtClean="0">
                <a:latin typeface="Comic Sans MS" pitchFamily="66" charset="0"/>
              </a:rPr>
              <a:t>Forretningsmannen </a:t>
            </a:r>
          </a:p>
          <a:p>
            <a:pPr algn="ctr"/>
            <a:r>
              <a:rPr lang="nb-NO" dirty="0" smtClean="0">
                <a:latin typeface="Comic Sans MS" pitchFamily="66" charset="0"/>
              </a:rPr>
              <a:t>Gary C K Huang, har vært medlem av</a:t>
            </a:r>
            <a:br>
              <a:rPr lang="nb-NO" dirty="0" smtClean="0">
                <a:latin typeface="Comic Sans MS" pitchFamily="66" charset="0"/>
              </a:rPr>
            </a:br>
            <a:r>
              <a:rPr lang="nb-NO" dirty="0" smtClean="0">
                <a:latin typeface="Comic Sans MS" pitchFamily="66" charset="0"/>
              </a:rPr>
              <a:t>Taipei Rotary Club på Taiwan i 37 år.</a:t>
            </a:r>
          </a:p>
          <a:p>
            <a:pPr algn="ctr"/>
            <a:r>
              <a:rPr lang="nb-NO" dirty="0" smtClean="0">
                <a:latin typeface="Comic Sans MS" pitchFamily="66" charset="0"/>
              </a:rPr>
              <a:t>Distriktsguvernør D3450 1986-87 </a:t>
            </a:r>
          </a:p>
          <a:p>
            <a:pPr algn="ctr"/>
            <a:endParaRPr lang="nb-NO" dirty="0" smtClean="0">
              <a:latin typeface="Comic Sans MS" pitchFamily="66" charset="0"/>
            </a:endParaRPr>
          </a:p>
          <a:p>
            <a:pPr algn="ctr"/>
            <a:r>
              <a:rPr lang="nb-NO" b="1" dirty="0" smtClean="0">
                <a:solidFill>
                  <a:srgbClr val="000099"/>
                </a:solidFill>
                <a:latin typeface="Comic Sans MS" pitchFamily="66" charset="0"/>
              </a:rPr>
              <a:t>Gary Huang</a:t>
            </a:r>
          </a:p>
          <a:p>
            <a:pPr algn="ctr"/>
            <a:r>
              <a:rPr lang="nb-NO" dirty="0" smtClean="0">
                <a:latin typeface="Comic Sans MS" pitchFamily="66" charset="0"/>
              </a:rPr>
              <a:t>Ønsker spesielt å utvide Rotary’s</a:t>
            </a:r>
          </a:p>
          <a:p>
            <a:pPr algn="ctr"/>
            <a:r>
              <a:rPr lang="nb-NO" dirty="0" smtClean="0">
                <a:latin typeface="Comic Sans MS" pitchFamily="66" charset="0"/>
              </a:rPr>
              <a:t>Medlemskap i Asia.</a:t>
            </a:r>
          </a:p>
          <a:p>
            <a:pPr algn="ctr"/>
            <a:r>
              <a:rPr lang="nb-NO" dirty="0" smtClean="0">
                <a:latin typeface="Comic Sans MS" pitchFamily="66" charset="0"/>
              </a:rPr>
              <a:t>Kina, Mongolia, og Vietnam</a:t>
            </a:r>
          </a:p>
          <a:p>
            <a:pPr algn="ctr"/>
            <a:endParaRPr lang="nb-NO" dirty="0" smtClean="0">
              <a:latin typeface="Comic Sans MS" pitchFamily="66" charset="0"/>
            </a:endParaRPr>
          </a:p>
          <a:p>
            <a:pPr algn="ctr"/>
            <a:r>
              <a:rPr lang="nb-NO" dirty="0" err="1" smtClean="0">
                <a:solidFill>
                  <a:srgbClr val="000099"/>
                </a:solidFill>
                <a:latin typeface="Comic Sans MS" pitchFamily="66" charset="0"/>
              </a:rPr>
              <a:t>Corinna</a:t>
            </a:r>
            <a:r>
              <a:rPr lang="nb-NO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nb-NO" dirty="0" err="1" smtClean="0">
                <a:solidFill>
                  <a:srgbClr val="000099"/>
                </a:solidFill>
                <a:latin typeface="Comic Sans MS" pitchFamily="66" charset="0"/>
              </a:rPr>
              <a:t>Huang</a:t>
            </a:r>
            <a:r>
              <a:rPr lang="nb-NO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nb-NO" dirty="0" err="1" smtClean="0">
                <a:solidFill>
                  <a:srgbClr val="000099"/>
                </a:solidFill>
                <a:latin typeface="Comic Sans MS" pitchFamily="66" charset="0"/>
              </a:rPr>
              <a:t>spouse</a:t>
            </a:r>
            <a:endParaRPr lang="nb-NO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nb-NO" dirty="0" smtClean="0">
                <a:latin typeface="Comic Sans MS" pitchFamily="66" charset="0"/>
              </a:rPr>
              <a:t>billedkunstner</a:t>
            </a:r>
            <a:endParaRPr lang="nb-NO" dirty="0">
              <a:latin typeface="Comic Sans MS" pitchFamily="66" charset="0"/>
            </a:endParaRPr>
          </a:p>
        </p:txBody>
      </p:sp>
      <p:pic>
        <p:nvPicPr>
          <p:cNvPr id="3" name="Picture 2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1894569" cy="2844633"/>
          </a:xfrm>
          <a:prstGeom prst="rect">
            <a:avLst/>
          </a:prstGeom>
          <a:noFill/>
        </p:spPr>
      </p:pic>
      <p:sp>
        <p:nvSpPr>
          <p:cNvPr id="4" name="TekstSylinder 3"/>
          <p:cNvSpPr txBox="1"/>
          <p:nvPr/>
        </p:nvSpPr>
        <p:spPr>
          <a:xfrm>
            <a:off x="6084168" y="3068960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Comic Sans MS" pitchFamily="66" charset="0"/>
              </a:rPr>
              <a:t>Gary C K </a:t>
            </a:r>
            <a:r>
              <a:rPr lang="nb-NO" sz="1400" dirty="0" err="1" smtClean="0">
                <a:latin typeface="Comic Sans MS" pitchFamily="66" charset="0"/>
              </a:rPr>
              <a:t>Huang</a:t>
            </a:r>
            <a:endParaRPr lang="nb-NO" sz="1400" dirty="0">
              <a:latin typeface="Comic Sans MS" pitchFamily="66" charset="0"/>
            </a:endParaRPr>
          </a:p>
        </p:txBody>
      </p:sp>
      <p:pic>
        <p:nvPicPr>
          <p:cNvPr id="5" name="Picture 4" descr="http://images.rotary.org/netpub/server.np?thumbnail=82917&amp;site=Rotary&amp;catalog=catalog&amp;aspect&amp;width=2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1872208" cy="2802839"/>
          </a:xfrm>
          <a:prstGeom prst="rect">
            <a:avLst/>
          </a:prstGeom>
          <a:noFill/>
        </p:spPr>
      </p:pic>
      <p:sp>
        <p:nvSpPr>
          <p:cNvPr id="6" name="Rektangel 5"/>
          <p:cNvSpPr/>
          <p:nvPr/>
        </p:nvSpPr>
        <p:spPr>
          <a:xfrm>
            <a:off x="5821530" y="6381328"/>
            <a:ext cx="2055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b-NO" sz="1400" dirty="0" err="1" smtClean="0">
                <a:solidFill>
                  <a:prstClr val="black"/>
                </a:solidFill>
                <a:latin typeface="Comic Sans MS" pitchFamily="66" charset="0"/>
              </a:rPr>
              <a:t>Corinna</a:t>
            </a:r>
            <a:r>
              <a:rPr lang="nb-NO" sz="1400" dirty="0" smtClean="0">
                <a:solidFill>
                  <a:prstClr val="black"/>
                </a:solidFill>
                <a:latin typeface="Comic Sans MS" pitchFamily="66" charset="0"/>
              </a:rPr>
              <a:t> og Gary </a:t>
            </a:r>
            <a:r>
              <a:rPr lang="nb-NO" sz="1400" dirty="0" err="1" smtClean="0">
                <a:solidFill>
                  <a:prstClr val="black"/>
                </a:solidFill>
                <a:latin typeface="Comic Sans MS" pitchFamily="66" charset="0"/>
              </a:rPr>
              <a:t>Huang</a:t>
            </a:r>
            <a:endParaRPr lang="nb-NO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46150" y="1417638"/>
            <a:ext cx="53132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dirty="0"/>
              <a:t>”Vi </a:t>
            </a:r>
            <a:r>
              <a:rPr lang="nb-NO" dirty="0" smtClean="0"/>
              <a:t>jobbet målbevisst </a:t>
            </a:r>
            <a:r>
              <a:rPr lang="nb-NO" dirty="0"/>
              <a:t>……, men med engang vi begynte</a:t>
            </a:r>
          </a:p>
          <a:p>
            <a:r>
              <a:rPr lang="nb-NO" dirty="0"/>
              <a:t>å dele oss i </a:t>
            </a:r>
            <a:r>
              <a:rPr lang="nb-NO" dirty="0" smtClean="0"/>
              <a:t>grupper, </a:t>
            </a:r>
            <a:r>
              <a:rPr lang="nb-NO" dirty="0">
                <a:solidFill>
                  <a:srgbClr val="9900FF"/>
                </a:solidFill>
              </a:rPr>
              <a:t>ble vi omorganisert</a:t>
            </a:r>
            <a:r>
              <a:rPr lang="nb-NO" b="1" dirty="0">
                <a:solidFill>
                  <a:srgbClr val="9900FF"/>
                </a:solidFill>
              </a:rPr>
              <a:t>.</a:t>
            </a:r>
          </a:p>
          <a:p>
            <a:r>
              <a:rPr lang="nb-NO" dirty="0"/>
              <a:t>Jeg kom senere i livet til å lære meg at vi</a:t>
            </a:r>
          </a:p>
          <a:p>
            <a:r>
              <a:rPr lang="nb-NO" dirty="0"/>
              <a:t>h</a:t>
            </a:r>
            <a:r>
              <a:rPr lang="nb-NO" dirty="0" smtClean="0"/>
              <a:t>ar </a:t>
            </a:r>
            <a:r>
              <a:rPr lang="nb-NO" dirty="0"/>
              <a:t>en tendens til å møte hver ny situasjon</a:t>
            </a:r>
          </a:p>
          <a:p>
            <a:r>
              <a:rPr lang="nb-NO" dirty="0"/>
              <a:t>med å bli omorganisert ……. en fantastisk metode</a:t>
            </a:r>
          </a:p>
          <a:p>
            <a:r>
              <a:rPr lang="nb-NO" dirty="0"/>
              <a:t>til å skape en illusjon om fremskritt mens man</a:t>
            </a:r>
          </a:p>
          <a:p>
            <a:r>
              <a:rPr lang="nb-NO" dirty="0"/>
              <a:t>skaper forvirring, ineffektivitet og dårlig moral”.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876800" y="4419600"/>
            <a:ext cx="2752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sz="1600">
                <a:solidFill>
                  <a:srgbClr val="9900FF"/>
                </a:solidFill>
              </a:rPr>
              <a:t>Petronius Arbiter, 210 f.Kr</a:t>
            </a:r>
          </a:p>
          <a:p>
            <a:pPr algn="l"/>
            <a:endParaRPr lang="nb-NO" sz="1600">
              <a:solidFill>
                <a:srgbClr val="9900FF"/>
              </a:solidFill>
            </a:endParaRPr>
          </a:p>
          <a:p>
            <a:pPr algn="l"/>
            <a:r>
              <a:rPr lang="nb-NO" sz="1400"/>
              <a:t>Romersk forfatter og venn av</a:t>
            </a:r>
          </a:p>
          <a:p>
            <a:pPr algn="l"/>
            <a:r>
              <a:rPr lang="nb-NO" sz="1400"/>
              <a:t>Keiser Nero.</a:t>
            </a:r>
          </a:p>
          <a:p>
            <a:pPr algn="l"/>
            <a:r>
              <a:rPr lang="nb-NO" sz="1400"/>
              <a:t>Kjent for boken ”Satyricon”</a:t>
            </a:r>
          </a:p>
          <a:p>
            <a:pPr algn="l"/>
            <a:r>
              <a:rPr lang="nb-NO" sz="1400"/>
              <a:t>som beskriver det romerske </a:t>
            </a:r>
          </a:p>
          <a:p>
            <a:pPr algn="l"/>
            <a:r>
              <a:rPr lang="nb-NO" sz="1400"/>
              <a:t>samfunn.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1524000"/>
            <a:ext cx="5791200" cy="762000"/>
            <a:chOff x="1056" y="1200"/>
            <a:chExt cx="3648" cy="480"/>
          </a:xfrm>
        </p:grpSpPr>
        <p:sp>
          <p:nvSpPr>
            <p:cNvPr id="23590" name="AutoShape 3"/>
            <p:cNvSpPr>
              <a:spLocks noChangeArrowheads="1"/>
            </p:cNvSpPr>
            <p:nvPr/>
          </p:nvSpPr>
          <p:spPr bwMode="auto">
            <a:xfrm>
              <a:off x="2976" y="1296"/>
              <a:ext cx="1728" cy="384"/>
            </a:xfrm>
            <a:prstGeom prst="octagon">
              <a:avLst>
                <a:gd name="adj" fmla="val 2928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91" name="AutoShape 4"/>
            <p:cNvSpPr>
              <a:spLocks noChangeArrowheads="1"/>
            </p:cNvSpPr>
            <p:nvPr/>
          </p:nvSpPr>
          <p:spPr bwMode="auto">
            <a:xfrm>
              <a:off x="1056" y="1296"/>
              <a:ext cx="1728" cy="384"/>
            </a:xfrm>
            <a:prstGeom prst="octagon">
              <a:avLst>
                <a:gd name="adj" fmla="val 2928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92" name="Text Box 5"/>
            <p:cNvSpPr txBox="1">
              <a:spLocks noChangeArrowheads="1"/>
            </p:cNvSpPr>
            <p:nvPr/>
          </p:nvSpPr>
          <p:spPr bwMode="auto">
            <a:xfrm>
              <a:off x="1200" y="1344"/>
              <a:ext cx="10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b-NO" sz="2000" b="1" dirty="0">
                  <a:latin typeface="Comic Sans MS" pitchFamily="66" charset="0"/>
                </a:rPr>
                <a:t>Lederadferd</a:t>
              </a:r>
            </a:p>
          </p:txBody>
        </p:sp>
        <p:sp>
          <p:nvSpPr>
            <p:cNvPr id="23593" name="Text Box 6"/>
            <p:cNvSpPr txBox="1">
              <a:spLocks noChangeArrowheads="1"/>
            </p:cNvSpPr>
            <p:nvPr/>
          </p:nvSpPr>
          <p:spPr bwMode="auto">
            <a:xfrm>
              <a:off x="3264" y="1344"/>
              <a:ext cx="1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b-NO" sz="2000" b="1" dirty="0" smtClean="0">
                  <a:latin typeface="Comic Sans MS" pitchFamily="66" charset="0"/>
                </a:rPr>
                <a:t>KLUBB kultur</a:t>
              </a:r>
              <a:endParaRPr lang="nb-NO" sz="2000" b="1" dirty="0">
                <a:latin typeface="Comic Sans MS" pitchFamily="66" charset="0"/>
              </a:endParaRPr>
            </a:p>
          </p:txBody>
        </p:sp>
        <p:sp>
          <p:nvSpPr>
            <p:cNvPr id="23594" name="Line 7"/>
            <p:cNvSpPr>
              <a:spLocks noChangeShapeType="1"/>
            </p:cNvSpPr>
            <p:nvPr/>
          </p:nvSpPr>
          <p:spPr bwMode="auto">
            <a:xfrm flipV="1">
              <a:off x="1968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95" name="Line 8"/>
            <p:cNvSpPr>
              <a:spLocks noChangeShapeType="1"/>
            </p:cNvSpPr>
            <p:nvPr/>
          </p:nvSpPr>
          <p:spPr bwMode="auto">
            <a:xfrm flipV="1">
              <a:off x="3792" y="12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96" name="Line 9"/>
            <p:cNvSpPr>
              <a:spLocks noChangeShapeType="1"/>
            </p:cNvSpPr>
            <p:nvPr/>
          </p:nvSpPr>
          <p:spPr bwMode="auto">
            <a:xfrm>
              <a:off x="1968" y="120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43808" y="764704"/>
            <a:ext cx="3352800" cy="609600"/>
            <a:chOff x="1872" y="480"/>
            <a:chExt cx="2112" cy="384"/>
          </a:xfrm>
          <a:solidFill>
            <a:srgbClr val="00B0F0"/>
          </a:solidFill>
        </p:grpSpPr>
        <p:sp>
          <p:nvSpPr>
            <p:cNvPr id="23588" name="Rectangle 11"/>
            <p:cNvSpPr>
              <a:spLocks noChangeArrowheads="1"/>
            </p:cNvSpPr>
            <p:nvPr/>
          </p:nvSpPr>
          <p:spPr bwMode="auto">
            <a:xfrm>
              <a:off x="1872" y="480"/>
              <a:ext cx="2112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23589" name="Text Box 12"/>
            <p:cNvSpPr txBox="1">
              <a:spLocks noChangeArrowheads="1"/>
            </p:cNvSpPr>
            <p:nvPr/>
          </p:nvSpPr>
          <p:spPr bwMode="auto">
            <a:xfrm>
              <a:off x="2208" y="528"/>
              <a:ext cx="1527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b-NO" sz="2400" b="1" dirty="0">
                  <a:ln>
                    <a:solidFill>
                      <a:srgbClr val="00B0F0"/>
                    </a:solidFill>
                  </a:ln>
                  <a:latin typeface="Comic Sans MS" pitchFamily="66" charset="0"/>
                </a:rPr>
                <a:t>Godt lederskap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371600"/>
            <a:ext cx="3352800" cy="4572000"/>
            <a:chOff x="1872" y="864"/>
            <a:chExt cx="2112" cy="2880"/>
          </a:xfrm>
        </p:grpSpPr>
        <p:sp>
          <p:nvSpPr>
            <p:cNvPr id="23585" name="Line 14"/>
            <p:cNvSpPr>
              <a:spLocks noChangeShapeType="1"/>
            </p:cNvSpPr>
            <p:nvPr/>
          </p:nvSpPr>
          <p:spPr bwMode="auto">
            <a:xfrm>
              <a:off x="2880" y="864"/>
              <a:ext cx="0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86" name="Rectangle 15"/>
            <p:cNvSpPr>
              <a:spLocks noChangeArrowheads="1"/>
            </p:cNvSpPr>
            <p:nvPr/>
          </p:nvSpPr>
          <p:spPr bwMode="auto">
            <a:xfrm>
              <a:off x="1872" y="3360"/>
              <a:ext cx="2112" cy="38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87" name="Text Box 16"/>
            <p:cNvSpPr txBox="1">
              <a:spLocks noChangeArrowheads="1"/>
            </p:cNvSpPr>
            <p:nvPr/>
          </p:nvSpPr>
          <p:spPr bwMode="auto">
            <a:xfrm>
              <a:off x="2304" y="3408"/>
              <a:ext cx="13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b-NO" sz="2400" b="1" dirty="0">
                  <a:latin typeface="Comic Sans MS" pitchFamily="66" charset="0"/>
                </a:rPr>
                <a:t>Arbeidsglede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838200" y="2286000"/>
            <a:ext cx="3352800" cy="2819400"/>
            <a:chOff x="528" y="1680"/>
            <a:chExt cx="2112" cy="1776"/>
          </a:xfrm>
        </p:grpSpPr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528" y="1872"/>
              <a:ext cx="19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28" y="1680"/>
              <a:ext cx="2112" cy="1776"/>
              <a:chOff x="528" y="1680"/>
              <a:chExt cx="2112" cy="1776"/>
            </a:xfrm>
          </p:grpSpPr>
          <p:sp>
            <p:nvSpPr>
              <p:cNvPr id="23573" name="Rectangle 20"/>
              <p:cNvSpPr>
                <a:spLocks noChangeArrowheads="1"/>
              </p:cNvSpPr>
              <p:nvPr/>
            </p:nvSpPr>
            <p:spPr bwMode="auto">
              <a:xfrm>
                <a:off x="528" y="2304"/>
                <a:ext cx="196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574" name="Rectangle 21"/>
              <p:cNvSpPr>
                <a:spLocks noChangeArrowheads="1"/>
              </p:cNvSpPr>
              <p:nvPr/>
            </p:nvSpPr>
            <p:spPr bwMode="auto">
              <a:xfrm>
                <a:off x="528" y="2736"/>
                <a:ext cx="196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575" name="Rectangle 22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6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576" name="Text Box 23"/>
              <p:cNvSpPr txBox="1">
                <a:spLocks noChangeArrowheads="1"/>
              </p:cNvSpPr>
              <p:nvPr/>
            </p:nvSpPr>
            <p:spPr bwMode="auto">
              <a:xfrm>
                <a:off x="624" y="1920"/>
                <a:ext cx="17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nb-NO" sz="2000" dirty="0">
                    <a:latin typeface="Comic Sans MS" pitchFamily="66" charset="0"/>
                  </a:rPr>
                  <a:t>Fasthet &amp; handlekraft</a:t>
                </a:r>
              </a:p>
            </p:txBody>
          </p:sp>
          <p:sp>
            <p:nvSpPr>
              <p:cNvPr id="23577" name="Text Box 24"/>
              <p:cNvSpPr txBox="1">
                <a:spLocks noChangeArrowheads="1"/>
              </p:cNvSpPr>
              <p:nvPr/>
            </p:nvSpPr>
            <p:spPr bwMode="auto">
              <a:xfrm>
                <a:off x="624" y="2304"/>
                <a:ext cx="17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nb-NO" sz="2000">
                    <a:latin typeface="Comic Sans MS" pitchFamily="66" charset="0"/>
                  </a:rPr>
                  <a:t>Humør &amp; samhandling</a:t>
                </a:r>
              </a:p>
            </p:txBody>
          </p:sp>
          <p:sp>
            <p:nvSpPr>
              <p:cNvPr id="23578" name="Text Box 25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16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nb-NO" sz="2000">
                    <a:latin typeface="Comic Sans MS" pitchFamily="66" charset="0"/>
                  </a:rPr>
                  <a:t>Trygghet &amp; omsorg</a:t>
                </a:r>
              </a:p>
            </p:txBody>
          </p:sp>
          <p:sp>
            <p:nvSpPr>
              <p:cNvPr id="23579" name="Text Box 26"/>
              <p:cNvSpPr txBox="1">
                <a:spLocks noChangeArrowheads="1"/>
              </p:cNvSpPr>
              <p:nvPr/>
            </p:nvSpPr>
            <p:spPr bwMode="auto">
              <a:xfrm>
                <a:off x="576" y="3168"/>
                <a:ext cx="15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nb-NO" sz="2000">
                    <a:latin typeface="Comic Sans MS" pitchFamily="66" charset="0"/>
                  </a:rPr>
                  <a:t>Orden &amp; grundighet</a:t>
                </a:r>
              </a:p>
            </p:txBody>
          </p:sp>
          <p:sp>
            <p:nvSpPr>
              <p:cNvPr id="23580" name="Line 27"/>
              <p:cNvSpPr>
                <a:spLocks noChangeShapeType="1"/>
              </p:cNvSpPr>
              <p:nvPr/>
            </p:nvSpPr>
            <p:spPr bwMode="auto">
              <a:xfrm>
                <a:off x="2640" y="1680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581" name="Line 28"/>
              <p:cNvSpPr>
                <a:spLocks noChangeShapeType="1"/>
              </p:cNvSpPr>
              <p:nvPr/>
            </p:nvSpPr>
            <p:spPr bwMode="auto">
              <a:xfrm flipH="1">
                <a:off x="2496" y="33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582" name="Line 29"/>
              <p:cNvSpPr>
                <a:spLocks noChangeShapeType="1"/>
              </p:cNvSpPr>
              <p:nvPr/>
            </p:nvSpPr>
            <p:spPr bwMode="auto">
              <a:xfrm flipH="1">
                <a:off x="2496" y="28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583" name="Line 30"/>
              <p:cNvSpPr>
                <a:spLocks noChangeShapeType="1"/>
              </p:cNvSpPr>
              <p:nvPr/>
            </p:nvSpPr>
            <p:spPr bwMode="auto">
              <a:xfrm flipH="1">
                <a:off x="2496" y="24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584" name="Line 31"/>
              <p:cNvSpPr>
                <a:spLocks noChangeShapeType="1"/>
              </p:cNvSpPr>
              <p:nvPr/>
            </p:nvSpPr>
            <p:spPr bwMode="auto">
              <a:xfrm flipH="1">
                <a:off x="2496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953000" y="2286000"/>
            <a:ext cx="3532188" cy="2819400"/>
            <a:chOff x="3120" y="1680"/>
            <a:chExt cx="2225" cy="1776"/>
          </a:xfrm>
        </p:grpSpPr>
        <p:sp>
          <p:nvSpPr>
            <p:cNvPr id="23559" name="Rectangle 33"/>
            <p:cNvSpPr>
              <a:spLocks noChangeArrowheads="1"/>
            </p:cNvSpPr>
            <p:nvPr/>
          </p:nvSpPr>
          <p:spPr bwMode="auto">
            <a:xfrm>
              <a:off x="3312" y="2304"/>
              <a:ext cx="201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60" name="Rectangle 34"/>
            <p:cNvSpPr>
              <a:spLocks noChangeArrowheads="1"/>
            </p:cNvSpPr>
            <p:nvPr/>
          </p:nvSpPr>
          <p:spPr bwMode="auto">
            <a:xfrm>
              <a:off x="3312" y="1872"/>
              <a:ext cx="201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61" name="Rectangle 35"/>
            <p:cNvSpPr>
              <a:spLocks noChangeArrowheads="1"/>
            </p:cNvSpPr>
            <p:nvPr/>
          </p:nvSpPr>
          <p:spPr bwMode="auto">
            <a:xfrm>
              <a:off x="3312" y="2736"/>
              <a:ext cx="201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nb-NO" sz="2000" dirty="0">
                  <a:latin typeface="Comic Sans MS" pitchFamily="66" charset="0"/>
                </a:rPr>
                <a:t>Engasjement &amp; medansvar</a:t>
              </a:r>
            </a:p>
          </p:txBody>
        </p:sp>
        <p:sp>
          <p:nvSpPr>
            <p:cNvPr id="23562" name="Rectangle 36"/>
            <p:cNvSpPr>
              <a:spLocks noChangeArrowheads="1"/>
            </p:cNvSpPr>
            <p:nvPr/>
          </p:nvSpPr>
          <p:spPr bwMode="auto">
            <a:xfrm>
              <a:off x="3312" y="3168"/>
              <a:ext cx="201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63" name="Text Box 37"/>
            <p:cNvSpPr txBox="1">
              <a:spLocks noChangeArrowheads="1"/>
            </p:cNvSpPr>
            <p:nvPr/>
          </p:nvSpPr>
          <p:spPr bwMode="auto">
            <a:xfrm>
              <a:off x="3302" y="1883"/>
              <a:ext cx="20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nb-NO" sz="2000" dirty="0" smtClean="0">
                  <a:latin typeface="Comic Sans MS" pitchFamily="66" charset="0"/>
                </a:rPr>
                <a:t>Klubb stolthet</a:t>
              </a:r>
              <a:endParaRPr lang="nb-NO" sz="2000" dirty="0">
                <a:latin typeface="Comic Sans MS" pitchFamily="66" charset="0"/>
              </a:endParaRPr>
            </a:p>
          </p:txBody>
        </p:sp>
        <p:sp>
          <p:nvSpPr>
            <p:cNvPr id="23564" name="Text Box 38"/>
            <p:cNvSpPr txBox="1">
              <a:spLocks noChangeArrowheads="1"/>
            </p:cNvSpPr>
            <p:nvPr/>
          </p:nvSpPr>
          <p:spPr bwMode="auto">
            <a:xfrm>
              <a:off x="3302" y="2315"/>
              <a:ext cx="20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b-NO" sz="2000">
                  <a:latin typeface="Comic Sans MS" pitchFamily="66" charset="0"/>
                </a:rPr>
                <a:t>Motiverende arbeidsmiljø</a:t>
              </a:r>
            </a:p>
          </p:txBody>
        </p:sp>
        <p:sp>
          <p:nvSpPr>
            <p:cNvPr id="23565" name="Text Box 39"/>
            <p:cNvSpPr txBox="1">
              <a:spLocks noChangeArrowheads="1"/>
            </p:cNvSpPr>
            <p:nvPr/>
          </p:nvSpPr>
          <p:spPr bwMode="auto">
            <a:xfrm>
              <a:off x="3302" y="3179"/>
              <a:ext cx="2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nb-NO" sz="2000">
                  <a:latin typeface="Comic Sans MS" pitchFamily="66" charset="0"/>
                </a:rPr>
                <a:t>Utviklings- &amp; læringsmiljø</a:t>
              </a:r>
            </a:p>
          </p:txBody>
        </p:sp>
        <p:sp>
          <p:nvSpPr>
            <p:cNvPr id="23566" name="Line 40"/>
            <p:cNvSpPr>
              <a:spLocks noChangeShapeType="1"/>
            </p:cNvSpPr>
            <p:nvPr/>
          </p:nvSpPr>
          <p:spPr bwMode="auto">
            <a:xfrm>
              <a:off x="3120" y="168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67" name="Line 41"/>
            <p:cNvSpPr>
              <a:spLocks noChangeShapeType="1"/>
            </p:cNvSpPr>
            <p:nvPr/>
          </p:nvSpPr>
          <p:spPr bwMode="auto">
            <a:xfrm>
              <a:off x="3120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68" name="Line 42"/>
            <p:cNvSpPr>
              <a:spLocks noChangeShapeType="1"/>
            </p:cNvSpPr>
            <p:nvPr/>
          </p:nvSpPr>
          <p:spPr bwMode="auto">
            <a:xfrm>
              <a:off x="3120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69" name="Line 43"/>
            <p:cNvSpPr>
              <a:spLocks noChangeShapeType="1"/>
            </p:cNvSpPr>
            <p:nvPr/>
          </p:nvSpPr>
          <p:spPr bwMode="auto">
            <a:xfrm>
              <a:off x="312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570" name="Line 44"/>
            <p:cNvSpPr>
              <a:spLocks noChangeShapeType="1"/>
            </p:cNvSpPr>
            <p:nvPr/>
          </p:nvSpPr>
          <p:spPr bwMode="auto">
            <a:xfrm>
              <a:off x="312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4-15 Presidential T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672408" cy="4892172"/>
          </a:xfrm>
          <a:prstGeom prst="rect">
            <a:avLst/>
          </a:prstGeom>
          <a:noFill/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4114800" cy="2448272"/>
          </a:xfrm>
        </p:spPr>
        <p:txBody>
          <a:bodyPr>
            <a:normAutofit/>
          </a:bodyPr>
          <a:lstStyle/>
          <a:p>
            <a:pPr algn="ctr"/>
            <a:r>
              <a:rPr lang="nb-NO" b="0" dirty="0" smtClean="0">
                <a:solidFill>
                  <a:srgbClr val="000099"/>
                </a:solidFill>
                <a:latin typeface="Comic Sans MS" pitchFamily="66" charset="0"/>
              </a:rPr>
              <a:t>Gary </a:t>
            </a:r>
            <a:r>
              <a:rPr lang="nb-NO" b="0" dirty="0" err="1" smtClean="0">
                <a:solidFill>
                  <a:srgbClr val="000099"/>
                </a:solidFill>
                <a:latin typeface="Comic Sans MS" pitchFamily="66" charset="0"/>
              </a:rPr>
              <a:t>Huang</a:t>
            </a:r>
            <a:r>
              <a:rPr lang="nb-NO" b="0" dirty="0" smtClean="0">
                <a:solidFill>
                  <a:srgbClr val="000099"/>
                </a:solidFill>
                <a:latin typeface="Comic Sans MS" pitchFamily="66" charset="0"/>
              </a:rPr>
              <a:t> har valgt s</a:t>
            </a:r>
            <a:r>
              <a:rPr lang="nb-NO" b="0" dirty="0" smtClean="0">
                <a:solidFill>
                  <a:srgbClr val="002060"/>
                </a:solidFill>
                <a:latin typeface="Comic Sans MS" pitchFamily="66" charset="0"/>
              </a:rPr>
              <a:t>om</a:t>
            </a:r>
            <a:r>
              <a:rPr lang="nb-NO" b="0" dirty="0" smtClean="0">
                <a:solidFill>
                  <a:srgbClr val="000099"/>
                </a:solidFill>
                <a:latin typeface="Comic Sans MS" pitchFamily="66" charset="0"/>
              </a:rPr>
              <a:t> sitt tema</a:t>
            </a:r>
            <a:br>
              <a:rPr lang="nb-NO" b="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nb-NO" b="0" dirty="0" smtClean="0">
                <a:solidFill>
                  <a:srgbClr val="000099"/>
                </a:solidFill>
                <a:latin typeface="Comic Sans MS" pitchFamily="66" charset="0"/>
              </a:rPr>
              <a:t>for 2014-15</a:t>
            </a:r>
            <a:r>
              <a:rPr lang="nb-NO" sz="3100" b="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nb-NO" sz="3100" b="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nb-NO" sz="3100" dirty="0" smtClean="0">
                <a:solidFill>
                  <a:srgbClr val="000099"/>
                </a:solidFill>
                <a:latin typeface="Comic Sans MS" pitchFamily="66" charset="0"/>
              </a:rPr>
              <a:t>”Light up </a:t>
            </a:r>
            <a:r>
              <a:rPr lang="nb-NO" sz="3100" dirty="0" smtClean="0">
                <a:solidFill>
                  <a:schemeClr val="tx2"/>
                </a:solidFill>
                <a:latin typeface="Comic Sans MS" pitchFamily="66" charset="0"/>
              </a:rPr>
              <a:t>Rotary</a:t>
            </a:r>
            <a:r>
              <a:rPr lang="nb-NO" sz="3100" dirty="0" smtClean="0">
                <a:solidFill>
                  <a:srgbClr val="002060"/>
                </a:solidFill>
                <a:latin typeface="Comic Sans MS" pitchFamily="66" charset="0"/>
              </a:rPr>
              <a:t>”</a:t>
            </a:r>
            <a:r>
              <a:rPr lang="nb-NO" b="0" dirty="0" smtClean="0">
                <a:latin typeface="Comic Sans MS" pitchFamily="66" charset="0"/>
              </a:rPr>
              <a:t/>
            </a:r>
            <a:br>
              <a:rPr lang="nb-NO" b="0" dirty="0" smtClean="0">
                <a:latin typeface="Comic Sans MS" pitchFamily="66" charset="0"/>
              </a:rPr>
            </a:br>
            <a:r>
              <a:rPr lang="nb-NO" b="0" dirty="0" smtClean="0">
                <a:latin typeface="Comic Sans MS" pitchFamily="66" charset="0"/>
              </a:rPr>
              <a:t/>
            </a:r>
            <a:br>
              <a:rPr lang="nb-NO" b="0" dirty="0" smtClean="0">
                <a:latin typeface="Comic Sans MS" pitchFamily="66" charset="0"/>
              </a:rPr>
            </a:br>
            <a:endParaRPr lang="nb-NO" sz="3200" b="0" dirty="0">
              <a:latin typeface="Comic Sans MS" pitchFamily="66" charset="0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4114800" cy="4214391"/>
          </a:xfrm>
        </p:spPr>
        <p:txBody>
          <a:bodyPr>
            <a:normAutofit lnSpcReduction="10000"/>
          </a:bodyPr>
          <a:lstStyle/>
          <a:p>
            <a:pPr algn="ctr"/>
            <a:r>
              <a:rPr lang="nb-NO" dirty="0" smtClean="0"/>
              <a:t>Oppmuntret av den kinesiske filosofen </a:t>
            </a:r>
            <a:r>
              <a:rPr lang="nb-NO" dirty="0" err="1" smtClean="0"/>
              <a:t>Confusius</a:t>
            </a:r>
            <a:r>
              <a:rPr lang="nb-NO" dirty="0" smtClean="0"/>
              <a:t>.</a:t>
            </a:r>
          </a:p>
          <a:p>
            <a:pPr algn="ctr"/>
            <a:r>
              <a:rPr lang="nb-NO" dirty="0" smtClean="0"/>
              <a:t>Det er bedre ”å tenne et lys, enn å forbanne mørket”</a:t>
            </a:r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Der er mange mennesker  som trenger hjelp.</a:t>
            </a:r>
          </a:p>
          <a:p>
            <a:pPr algn="ctr"/>
            <a:r>
              <a:rPr lang="nb-NO" dirty="0" smtClean="0"/>
              <a:t>Vi tenker kanskje : Det er ingen ting jeg kan gjøre,</a:t>
            </a:r>
          </a:p>
          <a:p>
            <a:pPr algn="ctr"/>
            <a:r>
              <a:rPr lang="nb-NO" dirty="0" smtClean="0"/>
              <a:t>Men hvis jeg tenner ett lys, du tenner et til og 1,2 mill klubbmedlemmer sprer et lys hver, lyser vi opp verden.</a:t>
            </a:r>
          </a:p>
          <a:p>
            <a:pPr algn="ctr"/>
            <a:r>
              <a:rPr lang="nb-NO" dirty="0" err="1" smtClean="0"/>
              <a:t>Huang</a:t>
            </a:r>
            <a:r>
              <a:rPr lang="nb-NO" dirty="0" smtClean="0"/>
              <a:t> oppfordrer oss alle å</a:t>
            </a:r>
          </a:p>
          <a:p>
            <a:pPr algn="ctr"/>
            <a:r>
              <a:rPr lang="nb-NO" sz="1600" b="1" dirty="0" smtClean="0">
                <a:solidFill>
                  <a:srgbClr val="002060"/>
                </a:solidFill>
              </a:rPr>
              <a:t>Light up Rotary</a:t>
            </a:r>
          </a:p>
          <a:p>
            <a:pPr algn="ctr"/>
            <a:r>
              <a:rPr lang="nb-NO" dirty="0" smtClean="0"/>
              <a:t>Hvordan vi skal gjøre det er opptil oss selv.</a:t>
            </a:r>
          </a:p>
          <a:p>
            <a:pPr algn="ctr"/>
            <a:r>
              <a:rPr lang="nb-NO" dirty="0" smtClean="0"/>
              <a:t>Vi vet hvor vi er sterke, og vi kjenner behovene</a:t>
            </a:r>
          </a:p>
          <a:p>
            <a:pPr algn="ctr"/>
            <a:r>
              <a:rPr lang="nb-NO" dirty="0" smtClean="0"/>
              <a:t>”Light up Rotary” er vårt tema, en det er mer enn et tema. Det er hvordan vi lever i Rotary, hvordan vi tenker i Rotary.</a:t>
            </a:r>
          </a:p>
          <a:p>
            <a:pPr algn="ctr"/>
            <a:r>
              <a:rPr lang="nb-NO" dirty="0" err="1" smtClean="0"/>
              <a:t>Huang</a:t>
            </a:r>
            <a:r>
              <a:rPr lang="nb-NO" dirty="0" smtClean="0"/>
              <a:t> sier: Det er slik vi utgjør en forskjell, i lokalsamfunnet og verden forøvrig.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umbnail"/>
          <p:cNvPicPr>
            <a:picLocks noChangeAspect="1" noChangeArrowheads="1"/>
          </p:cNvPicPr>
          <p:nvPr/>
        </p:nvPicPr>
        <p:blipFill>
          <a:blip r:embed="rId2" cstate="print"/>
          <a:srcRect l="15517" b="570"/>
          <a:stretch>
            <a:fillRect/>
          </a:stretch>
        </p:blipFill>
        <p:spPr bwMode="auto">
          <a:xfrm>
            <a:off x="5004048" y="1628800"/>
            <a:ext cx="3888432" cy="3168352"/>
          </a:xfrm>
          <a:prstGeom prst="rect">
            <a:avLst/>
          </a:prstGeom>
          <a:noFill/>
        </p:spPr>
      </p:pic>
      <p:sp>
        <p:nvSpPr>
          <p:cNvPr id="3" name="TekstSylinder 2"/>
          <p:cNvSpPr txBox="1"/>
          <p:nvPr/>
        </p:nvSpPr>
        <p:spPr>
          <a:xfrm>
            <a:off x="395536" y="404665"/>
            <a:ext cx="43924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000099"/>
                </a:solidFill>
                <a:latin typeface="Comic Sans MS" pitchFamily="66" charset="0"/>
              </a:rPr>
              <a:t>Alle av oss er del av en familie av rotarianere som har opplevd gleden ved å hjelpe andre.</a:t>
            </a:r>
          </a:p>
          <a:p>
            <a:pPr algn="ctr"/>
            <a:r>
              <a:rPr lang="nb-NO" b="1" dirty="0" smtClean="0">
                <a:solidFill>
                  <a:srgbClr val="000099"/>
                </a:solidFill>
                <a:latin typeface="Comic Sans MS" pitchFamily="66" charset="0"/>
              </a:rPr>
              <a:t>”Service above Self”</a:t>
            </a:r>
          </a:p>
          <a:p>
            <a:endParaRPr lang="nb-NO" dirty="0" smtClean="0">
              <a:latin typeface="Comic Sans MS" pitchFamily="66" charset="0"/>
            </a:endParaRPr>
          </a:p>
          <a:p>
            <a:r>
              <a:rPr lang="nb-NO" b="1" dirty="0" smtClean="0">
                <a:latin typeface="Comic Sans MS" pitchFamily="66" charset="0"/>
              </a:rPr>
              <a:t>”Light up Rotary”: </a:t>
            </a:r>
            <a:r>
              <a:rPr lang="nb-NO" dirty="0" smtClean="0">
                <a:latin typeface="Comic Sans MS" pitchFamily="66" charset="0"/>
              </a:rPr>
              <a:t>Ved å arrangere en </a:t>
            </a:r>
          </a:p>
          <a:p>
            <a:r>
              <a:rPr lang="nb-NO" dirty="0" smtClean="0">
                <a:latin typeface="Comic Sans MS" pitchFamily="66" charset="0"/>
              </a:rPr>
              <a:t>Rotary Dag, eventuell regional eller nasjonal </a:t>
            </a:r>
            <a:r>
              <a:rPr lang="nb-NO" dirty="0" err="1" smtClean="0">
                <a:latin typeface="Comic Sans MS" pitchFamily="66" charset="0"/>
              </a:rPr>
              <a:t>Rotarydag</a:t>
            </a:r>
            <a:endParaRPr lang="nb-NO" dirty="0" smtClean="0">
              <a:latin typeface="Comic Sans MS" pitchFamily="66" charset="0"/>
            </a:endParaRPr>
          </a:p>
          <a:p>
            <a:r>
              <a:rPr lang="nb-NO" b="1" dirty="0" smtClean="0">
                <a:latin typeface="Comic Sans MS" pitchFamily="66" charset="0"/>
              </a:rPr>
              <a:t>”</a:t>
            </a:r>
            <a:r>
              <a:rPr lang="nb-NO" b="1" dirty="0" err="1" smtClean="0">
                <a:latin typeface="Comic Sans MS" pitchFamily="66" charset="0"/>
              </a:rPr>
              <a:t>Light</a:t>
            </a:r>
            <a:r>
              <a:rPr lang="nb-NO" b="1" dirty="0" smtClean="0">
                <a:latin typeface="Comic Sans MS" pitchFamily="66" charset="0"/>
              </a:rPr>
              <a:t> up Rotary”: </a:t>
            </a:r>
          </a:p>
          <a:p>
            <a:r>
              <a:rPr lang="nb-NO" dirty="0" smtClean="0">
                <a:latin typeface="Comic Sans MS" pitchFamily="66" charset="0"/>
              </a:rPr>
              <a:t>Bygge sterke, synlige klubber</a:t>
            </a:r>
            <a:br>
              <a:rPr lang="nb-NO" dirty="0" smtClean="0">
                <a:latin typeface="Comic Sans MS" pitchFamily="66" charset="0"/>
              </a:rPr>
            </a:br>
            <a:r>
              <a:rPr lang="nb-NO" b="1" dirty="0" smtClean="0">
                <a:latin typeface="Comic Sans MS" pitchFamily="66" charset="0"/>
              </a:rPr>
              <a:t>”Light up Rotary”:</a:t>
            </a:r>
          </a:p>
          <a:p>
            <a:r>
              <a:rPr lang="nb-NO" dirty="0" smtClean="0">
                <a:latin typeface="Comic Sans MS" pitchFamily="66" charset="0"/>
              </a:rPr>
              <a:t>Øke medlemsmengden til 1,3 mill i løpet av året.</a:t>
            </a:r>
          </a:p>
          <a:p>
            <a:r>
              <a:rPr lang="nb-NO" b="1" dirty="0" smtClean="0">
                <a:latin typeface="Comic Sans MS" pitchFamily="66" charset="0"/>
              </a:rPr>
              <a:t>”Light up Rotary”:</a:t>
            </a:r>
            <a:br>
              <a:rPr lang="nb-NO" b="1" dirty="0" smtClean="0">
                <a:latin typeface="Comic Sans MS" pitchFamily="66" charset="0"/>
              </a:rPr>
            </a:br>
            <a:r>
              <a:rPr lang="nb-NO" dirty="0" smtClean="0">
                <a:latin typeface="Comic Sans MS" pitchFamily="66" charset="0"/>
              </a:rPr>
              <a:t>Invitere</a:t>
            </a:r>
            <a:r>
              <a:rPr lang="nb-NO" b="1" dirty="0" smtClean="0">
                <a:latin typeface="Comic Sans MS" pitchFamily="66" charset="0"/>
              </a:rPr>
              <a:t> </a:t>
            </a:r>
            <a:r>
              <a:rPr lang="nb-NO" dirty="0" smtClean="0">
                <a:latin typeface="Comic Sans MS" pitchFamily="66" charset="0"/>
              </a:rPr>
              <a:t>ektefeller og andre fam.medl inn som medlemmer </a:t>
            </a:r>
          </a:p>
          <a:p>
            <a:r>
              <a:rPr lang="nb-NO" b="1" dirty="0" smtClean="0">
                <a:latin typeface="Comic Sans MS" pitchFamily="66" charset="0"/>
              </a:rPr>
              <a:t>”Light up Rotary”:</a:t>
            </a:r>
            <a:r>
              <a:rPr lang="nb-NO" dirty="0" smtClean="0">
                <a:latin typeface="Comic Sans MS" pitchFamily="66" charset="0"/>
              </a:rPr>
              <a:t> Ved å holde trykket på fjerning av POLIO innen</a:t>
            </a:r>
          </a:p>
          <a:p>
            <a:r>
              <a:rPr lang="nb-NO" dirty="0" smtClean="0">
                <a:latin typeface="Comic Sans MS" pitchFamily="66" charset="0"/>
              </a:rPr>
              <a:t>2018.</a:t>
            </a:r>
          </a:p>
          <a:p>
            <a:r>
              <a:rPr lang="nb-NO" b="1" dirty="0" smtClean="0">
                <a:latin typeface="Comic Sans MS" pitchFamily="66" charset="0"/>
              </a:rPr>
              <a:t>”</a:t>
            </a:r>
            <a:r>
              <a:rPr lang="nb-NO" b="1" dirty="0" err="1" smtClean="0">
                <a:latin typeface="Comic Sans MS" pitchFamily="66" charset="0"/>
              </a:rPr>
              <a:t>Light</a:t>
            </a:r>
            <a:r>
              <a:rPr lang="nb-NO" b="1" dirty="0" smtClean="0">
                <a:latin typeface="Comic Sans MS" pitchFamily="66" charset="0"/>
              </a:rPr>
              <a:t> up Rotary:</a:t>
            </a:r>
          </a:p>
          <a:p>
            <a:r>
              <a:rPr lang="nb-NO" dirty="0" err="1" smtClean="0">
                <a:latin typeface="Comic Sans MS" pitchFamily="66" charset="0"/>
              </a:rPr>
              <a:t>Presidental</a:t>
            </a:r>
            <a:r>
              <a:rPr lang="nb-NO" dirty="0" smtClean="0">
                <a:latin typeface="Comic Sans MS" pitchFamily="66" charset="0"/>
              </a:rPr>
              <a:t> </a:t>
            </a:r>
            <a:r>
              <a:rPr lang="nb-NO" dirty="0" err="1" smtClean="0">
                <a:latin typeface="Comic Sans MS" pitchFamily="66" charset="0"/>
              </a:rPr>
              <a:t>Citation</a:t>
            </a:r>
            <a:endParaRPr lang="nb-NO" dirty="0" smtClean="0">
              <a:latin typeface="Comic Sans MS" pitchFamily="66" charset="0"/>
            </a:endParaRPr>
          </a:p>
          <a:p>
            <a:endParaRPr lang="nb-NO" dirty="0" smtClean="0">
              <a:latin typeface="Comic Sans MS" pitchFamily="66" charset="0"/>
            </a:endParaRPr>
          </a:p>
          <a:p>
            <a:endParaRPr lang="nb-NO" dirty="0" smtClean="0">
              <a:latin typeface="Comic Sans MS" pitchFamily="66" charset="0"/>
            </a:endParaRPr>
          </a:p>
          <a:p>
            <a:pPr algn="ctr"/>
            <a:endParaRPr lang="nb-NO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Sven Erik jensen\Pictures\2014-2290 (2) - Kop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1196752"/>
            <a:ext cx="6841802" cy="4561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08304" cy="56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Sylinder 2"/>
          <p:cNvSpPr txBox="1"/>
          <p:nvPr/>
        </p:nvSpPr>
        <p:spPr>
          <a:xfrm>
            <a:off x="2771800" y="5517232"/>
            <a:ext cx="3680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chemeClr val="bg1"/>
                </a:solidFill>
              </a:rPr>
              <a:t>Distriktsguvernør-E</a:t>
            </a:r>
            <a:r>
              <a:rPr lang="nb-NO" sz="2400" dirty="0" smtClean="0">
                <a:solidFill>
                  <a:schemeClr val="bg1"/>
                </a:solidFill>
              </a:rPr>
              <a:t> 2014-15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-15 Presidential T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2808312" cy="374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206084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nb-NO" sz="4000" b="1" dirty="0" smtClean="0">
                <a:solidFill>
                  <a:schemeClr val="tx2"/>
                </a:solidFill>
              </a:rPr>
              <a:t>”Å være leder i Rotary”</a:t>
            </a:r>
          </a:p>
          <a:p>
            <a:pPr algn="ctr"/>
            <a:endParaRPr lang="nb-NO" sz="4000" dirty="0" smtClean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43608" y="2852936"/>
            <a:ext cx="701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defTabSz="762000">
              <a:spcBef>
                <a:spcPct val="20000"/>
              </a:spcBef>
            </a:pPr>
            <a:r>
              <a:rPr lang="nb-NO" sz="3200" dirty="0" smtClean="0"/>
              <a:t>Og oppnå </a:t>
            </a:r>
            <a:r>
              <a:rPr lang="nb-NO" sz="3200" dirty="0"/>
              <a:t>resultater gjennom andre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90600" y="1625600"/>
            <a:ext cx="7391400" cy="4114800"/>
          </a:xfrm>
          <a:prstGeom prst="bevel">
            <a:avLst>
              <a:gd name="adj" fmla="val 907"/>
            </a:avLst>
          </a:prstGeom>
          <a:solidFill>
            <a:srgbClr val="4D4D4D"/>
          </a:solidFill>
          <a:ln w="12700">
            <a:solidFill>
              <a:srgbClr val="777777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35138"/>
            <a:ext cx="7162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223831" y="4781550"/>
            <a:ext cx="1627113" cy="56323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Dette</a:t>
            </a:r>
            <a:r>
              <a:rPr lang="en-US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endParaRPr lang="en-US" sz="18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800" b="1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organisasjonen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rot="5019587" flipH="1">
            <a:off x="6477794" y="4444206"/>
            <a:ext cx="457200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11960" y="1778000"/>
            <a:ext cx="2827634" cy="738664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/>
            <a:r>
              <a:rPr lang="en-US" sz="2400" b="1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Dette</a:t>
            </a:r>
            <a:r>
              <a:rPr lang="en-US" sz="24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Presidenten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rot="19125861" flipH="1">
            <a:off x="2362200" y="2692400"/>
            <a:ext cx="457200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14400" y="560388"/>
            <a:ext cx="2190343" cy="8049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Myten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74725" y="6346825"/>
            <a:ext cx="18415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b-NO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477</Words>
  <Application>Microsoft Office PowerPoint</Application>
  <PresentationFormat>Skjermfremvisning (4:3)</PresentationFormat>
  <Paragraphs>143</Paragraphs>
  <Slides>21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Lysbilde 1</vt:lpstr>
      <vt:lpstr>Lysbilde 2</vt:lpstr>
      <vt:lpstr>Gary Huang har valgt som sitt tema for 2014-15 ”Light up Rotary”  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Utvikling i gruppen</vt:lpstr>
      <vt:lpstr>Produktivitet i gruppen</vt:lpstr>
      <vt:lpstr>Lysbilde 20</vt:lpstr>
      <vt:lpstr>Lysbilde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Sven Erik jensen</dc:creator>
  <cp:lastModifiedBy>Sven Erik jensen</cp:lastModifiedBy>
  <cp:revision>38</cp:revision>
  <dcterms:created xsi:type="dcterms:W3CDTF">2014-01-26T21:56:52Z</dcterms:created>
  <dcterms:modified xsi:type="dcterms:W3CDTF">2014-03-14T09:51:00Z</dcterms:modified>
</cp:coreProperties>
</file>