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6" r:id="rId3"/>
  </p:sldMasterIdLst>
  <p:notesMasterIdLst>
    <p:notesMasterId r:id="rId21"/>
  </p:notesMasterIdLst>
  <p:sldIdLst>
    <p:sldId id="273" r:id="rId4"/>
    <p:sldId id="292" r:id="rId5"/>
    <p:sldId id="280" r:id="rId6"/>
    <p:sldId id="291" r:id="rId7"/>
    <p:sldId id="293" r:id="rId8"/>
    <p:sldId id="282" r:id="rId9"/>
    <p:sldId id="269" r:id="rId10"/>
    <p:sldId id="284" r:id="rId11"/>
    <p:sldId id="294" r:id="rId12"/>
    <p:sldId id="287" r:id="rId13"/>
    <p:sldId id="278" r:id="rId14"/>
    <p:sldId id="268" r:id="rId15"/>
    <p:sldId id="271" r:id="rId16"/>
    <p:sldId id="260" r:id="rId17"/>
    <p:sldId id="295" r:id="rId18"/>
    <p:sldId id="263" r:id="rId19"/>
    <p:sldId id="267" r:id="rId20"/>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71343A-A7B7-42CC-B64D-5F4BDA0AF882}" type="datetimeFigureOut">
              <a:rPr lang="nb-NO" smtClean="0"/>
              <a:t>15.09.2014</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8A393-0780-42F4-8176-E46BFEB8F795}" type="slidenum">
              <a:rPr lang="nb-NO" smtClean="0"/>
              <a:t>‹#›</a:t>
            </a:fld>
            <a:endParaRPr lang="nb-NO"/>
          </a:p>
        </p:txBody>
      </p:sp>
    </p:spTree>
    <p:extLst>
      <p:ext uri="{BB962C8B-B14F-4D97-AF65-F5344CB8AC3E}">
        <p14:creationId xmlns:p14="http://schemas.microsoft.com/office/powerpoint/2010/main" val="4015967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tx1"/>
                </a:solidFill>
                <a:latin typeface="Arial" charset="0"/>
                <a:ea typeface="ヒラギノ角ゴ Pro W3" charset="0"/>
                <a:cs typeface="ヒラギノ角ゴ Pro W3" charset="0"/>
              </a:defRPr>
            </a:lvl1pPr>
            <a:lvl2pPr marL="729057" indent="-280406" defTabSz="914437">
              <a:defRPr sz="2400">
                <a:solidFill>
                  <a:schemeClr val="tx1"/>
                </a:solidFill>
                <a:latin typeface="Arial" charset="0"/>
                <a:ea typeface="ヒラギノ角ゴ Pro W3" charset="0"/>
                <a:cs typeface="ヒラギノ角ゴ Pro W3" charset="0"/>
              </a:defRPr>
            </a:lvl2pPr>
            <a:lvl3pPr marL="1121626" indent="-224325" defTabSz="914437">
              <a:defRPr sz="2400">
                <a:solidFill>
                  <a:schemeClr val="tx1"/>
                </a:solidFill>
                <a:latin typeface="Arial" charset="0"/>
                <a:ea typeface="ヒラギノ角ゴ Pro W3" charset="0"/>
                <a:cs typeface="ヒラギノ角ゴ Pro W3" charset="0"/>
              </a:defRPr>
            </a:lvl3pPr>
            <a:lvl4pPr marL="1570276" indent="-224325" defTabSz="914437">
              <a:defRPr sz="2400">
                <a:solidFill>
                  <a:schemeClr val="tx1"/>
                </a:solidFill>
                <a:latin typeface="Arial" charset="0"/>
                <a:ea typeface="ヒラギノ角ゴ Pro W3" charset="0"/>
                <a:cs typeface="ヒラギノ角ゴ Pro W3" charset="0"/>
              </a:defRPr>
            </a:lvl4pPr>
            <a:lvl5pPr marL="2018927" indent="-224325" defTabSz="914437">
              <a:defRPr sz="2400">
                <a:solidFill>
                  <a:schemeClr val="tx1"/>
                </a:solidFill>
                <a:latin typeface="Arial" charset="0"/>
                <a:ea typeface="ヒラギノ角ゴ Pro W3" charset="0"/>
                <a:cs typeface="ヒラギノ角ゴ Pro W3" charset="0"/>
              </a:defRPr>
            </a:lvl5pPr>
            <a:lvl6pPr marL="2467577" indent="-224325" defTabSz="91443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16227" indent="-224325" defTabSz="91443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364878" indent="-224325" defTabSz="91443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13528" indent="-224325" defTabSz="914437"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BE13C1B3-30A5-2D4F-89A2-C88D12DA315A}" type="slidenum">
              <a:rPr lang="en-US" sz="1200"/>
              <a:pPr/>
              <a:t>1</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897301" fontAlgn="base">
              <a:spcBef>
                <a:spcPct val="30000"/>
              </a:spcBef>
              <a:spcAft>
                <a:spcPct val="0"/>
              </a:spcAft>
              <a:defRPr/>
            </a:pPr>
            <a:r>
              <a:rPr lang="en-US" dirty="0" smtClean="0"/>
              <a:t>This presentation</a:t>
            </a:r>
            <a:r>
              <a:rPr lang="en-US" baseline="0" dirty="0" smtClean="0"/>
              <a:t> presents an overview of </a:t>
            </a:r>
            <a:r>
              <a:rPr lang="en-US" dirty="0" smtClean="0"/>
              <a:t> the current status of global polio eradication efforts and Rotary’s role in it.</a:t>
            </a:r>
            <a:r>
              <a:rPr lang="en-US" baseline="0" dirty="0" smtClean="0"/>
              <a:t> </a:t>
            </a:r>
            <a:r>
              <a:rPr lang="en-GB" dirty="0">
                <a:latin typeface="Arial" pitchFamily="-107" charset="0"/>
                <a:ea typeface="ヒラギノ角ゴ Pro W3" pitchFamily="-107" charset="-128"/>
                <a:cs typeface="ヒラギノ角ゴ Pro W3" pitchFamily="-107" charset="-128"/>
              </a:rPr>
              <a:t>These past 12 months have been a period of major achievement, challenge and change.</a:t>
            </a:r>
            <a:r>
              <a:rPr lang="en-US" dirty="0">
                <a:latin typeface="Arial" pitchFamily="-107" charset="0"/>
                <a:ea typeface="ヒラギノ角ゴ Pro W3" pitchFamily="-107" charset="-128"/>
                <a:cs typeface="ヒラギノ角ゴ Pro W3" pitchFamily="-107" charset="-128"/>
              </a:rPr>
              <a:t> </a:t>
            </a:r>
            <a:endParaRPr lang="en-US" dirty="0" smtClean="0"/>
          </a:p>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22460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11548">
              <a:defRPr/>
            </a:pPr>
            <a:r>
              <a:rPr lang="en-US" dirty="0">
                <a:latin typeface="+mn-lt"/>
                <a:ea typeface="+mn-ea"/>
                <a:cs typeface="+mn-cs"/>
              </a:rPr>
              <a:t>One of the forces that will get us across the finish line is Rotary’s focused financial support, which will be magnified with an agreement with the Bill &amp; Melinda Gates Foundation. </a:t>
            </a:r>
            <a:r>
              <a:rPr lang="en-US" dirty="0">
                <a:latin typeface="Arial" pitchFamily="-107" charset="0"/>
                <a:ea typeface="ヒラギノ角ゴ Pro W3" pitchFamily="-107" charset="-128"/>
                <a:cs typeface="ヒラギノ角ゴ Pro W3" pitchFamily="-107" charset="-128"/>
              </a:rPr>
              <a:t>From 2013 to 2018, every US$1 </a:t>
            </a:r>
            <a:r>
              <a:rPr lang="en-US" b="1" dirty="0">
                <a:latin typeface="Arial" pitchFamily="-107" charset="0"/>
                <a:ea typeface="ヒラギノ角ゴ Pro W3" pitchFamily="-107" charset="-128"/>
                <a:cs typeface="ヒラギノ角ゴ Pro W3" pitchFamily="-107" charset="-128"/>
              </a:rPr>
              <a:t>million</a:t>
            </a:r>
            <a:r>
              <a:rPr lang="en-US" dirty="0">
                <a:latin typeface="Arial" pitchFamily="-107" charset="0"/>
                <a:ea typeface="ヒラギノ角ゴ Pro W3" pitchFamily="-107" charset="-128"/>
                <a:cs typeface="ヒラギノ角ゴ Pro W3" pitchFamily="-107" charset="-128"/>
              </a:rPr>
              <a:t> that Rotary commits in direct support for polio immunization (up to US$35 million) will be matched by an additional US$2 million from the Gates Foundation. </a:t>
            </a:r>
            <a:endParaRPr lang="en-US" dirty="0"/>
          </a:p>
        </p:txBody>
      </p:sp>
      <p:sp>
        <p:nvSpPr>
          <p:cNvPr id="4" name="Slide Number Placeholder 3"/>
          <p:cNvSpPr>
            <a:spLocks noGrp="1"/>
          </p:cNvSpPr>
          <p:nvPr>
            <p:ph type="sldNum" sz="quarter" idx="10"/>
          </p:nvPr>
        </p:nvSpPr>
        <p:spPr/>
        <p:txBody>
          <a:bodyPr/>
          <a:lstStyle/>
          <a:p>
            <a:fld id="{6F9B825E-B8B0-49A0-B27D-349B6C9F9332}" type="slidenum">
              <a:rPr lang="en-US" smtClean="0"/>
              <a:t>16</a:t>
            </a:fld>
            <a:endParaRPr lang="en-US"/>
          </a:p>
        </p:txBody>
      </p:sp>
    </p:spTree>
    <p:extLst>
      <p:ext uri="{BB962C8B-B14F-4D97-AF65-F5344CB8AC3E}">
        <p14:creationId xmlns:p14="http://schemas.microsoft.com/office/powerpoint/2010/main" val="1850986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17</a:t>
            </a:fld>
            <a:endParaRPr lang="en-US"/>
          </a:p>
        </p:txBody>
      </p:sp>
    </p:spTree>
    <p:extLst>
      <p:ext uri="{BB962C8B-B14F-4D97-AF65-F5344CB8AC3E}">
        <p14:creationId xmlns:p14="http://schemas.microsoft.com/office/powerpoint/2010/main" val="84299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Det er ikke nok å ha entusiasme og</a:t>
            </a:r>
            <a:r>
              <a:rPr lang="nb-NO" baseline="0" dirty="0" smtClean="0"/>
              <a:t> engasjement for å nå Rotarys mål om internasjonal forståelse og fred i verden.</a:t>
            </a:r>
            <a:endParaRPr lang="nb-NO" dirty="0"/>
          </a:p>
        </p:txBody>
      </p:sp>
      <p:sp>
        <p:nvSpPr>
          <p:cNvPr id="4" name="Slide Number Placeholder 3"/>
          <p:cNvSpPr>
            <a:spLocks noGrp="1"/>
          </p:cNvSpPr>
          <p:nvPr>
            <p:ph type="sldNum" sz="quarter" idx="10"/>
          </p:nvPr>
        </p:nvSpPr>
        <p:spPr/>
        <p:txBody>
          <a:bodyPr/>
          <a:lstStyle/>
          <a:p>
            <a:fld id="{64A8A393-0780-42F4-8176-E46BFEB8F795}" type="slidenum">
              <a:rPr lang="nb-NO" smtClean="0"/>
              <a:t>2</a:t>
            </a:fld>
            <a:endParaRPr lang="nb-NO"/>
          </a:p>
        </p:txBody>
      </p:sp>
    </p:spTree>
    <p:extLst>
      <p:ext uri="{BB962C8B-B14F-4D97-AF65-F5344CB8AC3E}">
        <p14:creationId xmlns:p14="http://schemas.microsoft.com/office/powerpoint/2010/main" val="626257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5</a:t>
            </a:fld>
            <a:endParaRPr lang="en-US"/>
          </a:p>
        </p:txBody>
      </p:sp>
    </p:spTree>
    <p:extLst>
      <p:ext uri="{BB962C8B-B14F-4D97-AF65-F5344CB8AC3E}">
        <p14:creationId xmlns:p14="http://schemas.microsoft.com/office/powerpoint/2010/main" val="84299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smtClean="0">
                <a:solidFill>
                  <a:srgbClr val="C00000"/>
                </a:solidFill>
              </a:rPr>
              <a:t>After</a:t>
            </a:r>
            <a:r>
              <a:rPr lang="en-US" baseline="0" dirty="0" smtClean="0">
                <a:solidFill>
                  <a:srgbClr val="C00000"/>
                </a:solidFill>
              </a:rPr>
              <a:t> a very successful immunisation day in the Philippines in 1979 </a:t>
            </a:r>
            <a:r>
              <a:rPr lang="en-US" dirty="0" smtClean="0">
                <a:solidFill>
                  <a:srgbClr val="C00000"/>
                </a:solidFill>
              </a:rPr>
              <a:t>Rotary carefully</a:t>
            </a:r>
            <a:r>
              <a:rPr lang="en-US" baseline="0" dirty="0" smtClean="0">
                <a:solidFill>
                  <a:srgbClr val="C00000"/>
                </a:solidFill>
              </a:rPr>
              <a:t> planned and</a:t>
            </a:r>
            <a:r>
              <a:rPr lang="en-US" dirty="0" smtClean="0"/>
              <a:t> launched the PolioPlus program in 1985, when the poliovirus was circulating in 125 countries, paralyzing or killing 1,000 people a day. </a:t>
            </a:r>
          </a:p>
          <a:p>
            <a:endParaRPr lang="en-US" dirty="0" smtClean="0"/>
          </a:p>
          <a:p>
            <a:pPr defTabSz="897301" eaLnBrk="0" fontAlgn="base" hangingPunct="0">
              <a:spcBef>
                <a:spcPct val="30000"/>
              </a:spcBef>
              <a:spcAft>
                <a:spcPct val="0"/>
              </a:spcAft>
              <a:defRPr/>
            </a:pPr>
            <a:r>
              <a:rPr lang="en-US" dirty="0" smtClean="0"/>
              <a:t>Today polio cases have been reduced by 99 percent with only 223 cases reported worldwide in 2012. Only three countries have never stopped the transmission of the wild poliovirus-- – Pakistan, Afghanistan and Nigeria. </a:t>
            </a:r>
          </a:p>
          <a:p>
            <a:pPr defTabSz="913727">
              <a:defRPr/>
            </a:pPr>
            <a:endParaRPr lang="en-GB" dirty="0" smtClean="0">
              <a:latin typeface="+mn-lt"/>
              <a:ea typeface="+mn-ea"/>
              <a:cs typeface="+mn-cs"/>
            </a:endParaRPr>
          </a:p>
          <a:p>
            <a:pPr defTabSz="913727">
              <a:defRPr/>
            </a:pPr>
            <a:r>
              <a:rPr lang="en-GB" dirty="0" smtClean="0">
                <a:latin typeface="+mn-lt"/>
                <a:ea typeface="+mn-ea"/>
                <a:cs typeface="+mn-cs"/>
              </a:rPr>
              <a:t>In</a:t>
            </a:r>
            <a:r>
              <a:rPr lang="en-GB" baseline="0" dirty="0" smtClean="0">
                <a:latin typeface="+mn-lt"/>
                <a:ea typeface="+mn-ea"/>
                <a:cs typeface="+mn-cs"/>
              </a:rPr>
              <a:t> 1985 t</a:t>
            </a:r>
            <a:r>
              <a:rPr lang="en-GB" dirty="0" smtClean="0">
                <a:latin typeface="+mn-lt"/>
                <a:ea typeface="+mn-ea"/>
                <a:cs typeface="+mn-cs"/>
              </a:rPr>
              <a:t>hree </a:t>
            </a:r>
            <a:r>
              <a:rPr lang="en-GB" dirty="0">
                <a:latin typeface="+mn-lt"/>
                <a:ea typeface="+mn-ea"/>
                <a:cs typeface="+mn-cs"/>
              </a:rPr>
              <a:t>types of poliovirus paralyzed children in over 125 countries. The type 2 wild </a:t>
            </a:r>
            <a:r>
              <a:rPr lang="en-GB" dirty="0" smtClean="0">
                <a:latin typeface="+mn-lt"/>
                <a:ea typeface="+mn-ea"/>
                <a:cs typeface="+mn-cs"/>
              </a:rPr>
              <a:t>poliovirus </a:t>
            </a:r>
            <a:r>
              <a:rPr lang="en-GB" i="1" dirty="0" smtClean="0">
                <a:latin typeface="+mn-lt"/>
                <a:ea typeface="+mn-ea"/>
                <a:cs typeface="+mn-cs"/>
              </a:rPr>
              <a:t>[click] </a:t>
            </a:r>
            <a:r>
              <a:rPr lang="en-GB" dirty="0" smtClean="0">
                <a:latin typeface="+mn-lt"/>
                <a:ea typeface="+mn-ea"/>
                <a:cs typeface="+mn-cs"/>
              </a:rPr>
              <a:t>paralyzed </a:t>
            </a:r>
            <a:r>
              <a:rPr lang="en-GB" dirty="0">
                <a:latin typeface="+mn-lt"/>
                <a:ea typeface="+mn-ea"/>
                <a:cs typeface="+mn-cs"/>
              </a:rPr>
              <a:t>its last victim in India in 1999 and for the first time in history there has not been type 3 poliovirus </a:t>
            </a:r>
            <a:r>
              <a:rPr lang="en-GB" i="1" dirty="0">
                <a:latin typeface="Arial" pitchFamily="-107" charset="0"/>
                <a:ea typeface="ヒラギノ角ゴ Pro W3" pitchFamily="-107" charset="-128"/>
                <a:cs typeface="ヒラギノ角ゴ Pro W3" pitchFamily="-107" charset="-128"/>
              </a:rPr>
              <a:t>[click] </a:t>
            </a:r>
            <a:r>
              <a:rPr lang="en-GB" dirty="0" smtClean="0">
                <a:latin typeface="+mn-lt"/>
                <a:ea typeface="+mn-ea"/>
                <a:cs typeface="+mn-cs"/>
              </a:rPr>
              <a:t>anywhere </a:t>
            </a:r>
            <a:r>
              <a:rPr lang="en-GB" dirty="0">
                <a:latin typeface="+mn-lt"/>
                <a:ea typeface="+mn-ea"/>
                <a:cs typeface="+mn-cs"/>
              </a:rPr>
              <a:t>in the world for nearly a year.</a:t>
            </a:r>
            <a:endParaRPr lang="en-US" dirty="0">
              <a:latin typeface="+mn-lt"/>
              <a:ea typeface="+mn-ea"/>
              <a:cs typeface="+mn-cs"/>
            </a:endParaRPr>
          </a:p>
        </p:txBody>
      </p:sp>
      <p:sp>
        <p:nvSpPr>
          <p:cNvPr id="4" name="Slide Number Placeholder 3"/>
          <p:cNvSpPr>
            <a:spLocks noGrp="1"/>
          </p:cNvSpPr>
          <p:nvPr>
            <p:ph type="sldNum" sz="quarter" idx="10"/>
          </p:nvPr>
        </p:nvSpPr>
        <p:spPr/>
        <p:txBody>
          <a:bodyPr/>
          <a:lstStyle/>
          <a:p>
            <a:fld id="{04D79AFB-E860-41EE-A58C-FB4138CBB87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550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a:xfrm>
            <a:off x="952500" y="685800"/>
            <a:ext cx="4953000" cy="3429000"/>
          </a:xfrm>
          <a:ln/>
        </p:spPr>
      </p:sp>
      <p:sp>
        <p:nvSpPr>
          <p:cNvPr id="395267" name="Rectangle 3"/>
          <p:cNvSpPr>
            <a:spLocks noGrp="1" noChangeArrowheads="1"/>
          </p:cNvSpPr>
          <p:nvPr>
            <p:ph type="body" idx="1"/>
          </p:nvPr>
        </p:nvSpPr>
        <p:spPr>
          <a:xfrm>
            <a:off x="686282" y="4341978"/>
            <a:ext cx="5487039" cy="4115603"/>
          </a:xfrm>
          <a:noFill/>
        </p:spPr>
        <p:txBody>
          <a:bodyPr/>
          <a:lstStyle/>
          <a:p>
            <a:endParaRPr lang="en-US" smtClean="0">
              <a:latin typeface="Arial" pitchFamily="34" charset="0"/>
              <a:cs typeface="Arial" pitchFamily="34" charset="0"/>
            </a:endParaRPr>
          </a:p>
        </p:txBody>
      </p:sp>
    </p:spTree>
    <p:extLst>
      <p:ext uri="{BB962C8B-B14F-4D97-AF65-F5344CB8AC3E}">
        <p14:creationId xmlns:p14="http://schemas.microsoft.com/office/powerpoint/2010/main" val="429021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a:latin typeface="Arial" pitchFamily="-107" charset="0"/>
                <a:ea typeface="ヒラギノ角ゴ Pro W3" pitchFamily="-107" charset="-128"/>
                <a:cs typeface="ヒラギノ角ゴ Pro W3" pitchFamily="-107" charset="-128"/>
              </a:rPr>
              <a:t>The </a:t>
            </a:r>
            <a:r>
              <a:rPr lang="en-GB" dirty="0">
                <a:latin typeface="Arial" pitchFamily="-107" charset="0"/>
                <a:ea typeface="ヒラギノ角ゴ Pro W3" pitchFamily="-107" charset="-128"/>
                <a:cs typeface="ヒラギノ角ゴ Pro W3" pitchFamily="-107" charset="-128"/>
              </a:rPr>
              <a:t>challenges we face are daunting, challenges like the horrific attacks on health workers in Nigeria and Pakistan and outbreaks in the Horn of Africa. But we have faced numerous challenges before, </a:t>
            </a:r>
            <a:r>
              <a:rPr lang="en-US" dirty="0">
                <a:latin typeface="Arial" pitchFamily="-107" charset="0"/>
                <a:ea typeface="ヒラギノ角ゴ Pro W3" pitchFamily="-107" charset="-128"/>
                <a:cs typeface="ヒラギノ角ゴ Pro W3" pitchFamily="-107" charset="-128"/>
              </a:rPr>
              <a:t>including conflict, yet we continue to make progress. </a:t>
            </a:r>
          </a:p>
          <a:p>
            <a:pPr defTabSz="897301" eaLnBrk="0" fontAlgn="base" hangingPunct="0">
              <a:spcBef>
                <a:spcPct val="30000"/>
              </a:spcBef>
              <a:spcAft>
                <a:spcPct val="0"/>
              </a:spcAft>
              <a:defRPr/>
            </a:pPr>
            <a:endParaRPr lang="en-US" dirty="0">
              <a:latin typeface="Arial" pitchFamily="-107" charset="0"/>
              <a:ea typeface="ヒラギノ角ゴ Pro W3" pitchFamily="-107" charset="-128"/>
              <a:cs typeface="ヒラギノ角ゴ Pro W3" pitchFamily="-107" charset="-128"/>
            </a:endParaRPr>
          </a:p>
          <a:p>
            <a:pPr defTabSz="897301" eaLnBrk="0" fontAlgn="base" hangingPunct="0">
              <a:spcBef>
                <a:spcPct val="30000"/>
              </a:spcBef>
              <a:spcAft>
                <a:spcPct val="0"/>
              </a:spcAft>
              <a:defRPr/>
            </a:pPr>
            <a:r>
              <a:rPr lang="en-GB" dirty="0" smtClean="0">
                <a:latin typeface="+mn-lt"/>
                <a:ea typeface="+mn-ea"/>
                <a:cs typeface="+mn-cs"/>
              </a:rPr>
              <a:t>Part of</a:t>
            </a:r>
            <a:r>
              <a:rPr lang="en-GB" baseline="0" dirty="0" smtClean="0">
                <a:latin typeface="+mn-lt"/>
                <a:ea typeface="+mn-ea"/>
                <a:cs typeface="+mn-cs"/>
              </a:rPr>
              <a:t> the </a:t>
            </a:r>
            <a:r>
              <a:rPr lang="en-GB" dirty="0" smtClean="0">
                <a:latin typeface="+mn-lt"/>
                <a:ea typeface="+mn-ea"/>
                <a:cs typeface="+mn-cs"/>
              </a:rPr>
              <a:t>new Endgame Strategic</a:t>
            </a:r>
            <a:r>
              <a:rPr lang="en-GB" baseline="0" dirty="0" smtClean="0">
                <a:latin typeface="+mn-lt"/>
                <a:ea typeface="+mn-ea"/>
                <a:cs typeface="+mn-cs"/>
              </a:rPr>
              <a:t> Plan includes </a:t>
            </a:r>
            <a:r>
              <a:rPr lang="en-GB" dirty="0" smtClean="0">
                <a:latin typeface="+mn-lt"/>
                <a:ea typeface="+mn-ea"/>
                <a:cs typeface="+mn-cs"/>
              </a:rPr>
              <a:t>using</a:t>
            </a:r>
            <a:r>
              <a:rPr lang="en-GB" baseline="0" dirty="0" smtClean="0">
                <a:latin typeface="+mn-lt"/>
                <a:ea typeface="+mn-ea"/>
                <a:cs typeface="+mn-cs"/>
              </a:rPr>
              <a:t> the</a:t>
            </a:r>
            <a:r>
              <a:rPr lang="en-GB" dirty="0" smtClean="0">
                <a:latin typeface="+mn-lt"/>
                <a:ea typeface="+mn-ea"/>
                <a:cs typeface="+mn-cs"/>
              </a:rPr>
              <a:t> </a:t>
            </a:r>
            <a:r>
              <a:rPr lang="en-GB" b="1" dirty="0">
                <a:latin typeface="+mn-lt"/>
                <a:ea typeface="+mn-ea"/>
                <a:cs typeface="+mn-cs"/>
              </a:rPr>
              <a:t>inactivated polio vaccine </a:t>
            </a:r>
            <a:r>
              <a:rPr lang="en-GB" dirty="0">
                <a:latin typeface="+mn-lt"/>
                <a:ea typeface="+mn-ea"/>
                <a:cs typeface="+mn-cs"/>
              </a:rPr>
              <a:t>– or </a:t>
            </a:r>
            <a:r>
              <a:rPr lang="en-GB" b="1" dirty="0">
                <a:latin typeface="+mn-lt"/>
                <a:ea typeface="+mn-ea"/>
                <a:cs typeface="+mn-cs"/>
              </a:rPr>
              <a:t>IPV</a:t>
            </a:r>
            <a:r>
              <a:rPr lang="en-GB" dirty="0">
                <a:latin typeface="+mn-lt"/>
                <a:ea typeface="+mn-ea"/>
                <a:cs typeface="+mn-cs"/>
              </a:rPr>
              <a:t> – </a:t>
            </a:r>
            <a:r>
              <a:rPr lang="en-GB" dirty="0" smtClean="0">
                <a:latin typeface="+mn-lt"/>
                <a:ea typeface="+mn-ea"/>
                <a:cs typeface="+mn-cs"/>
              </a:rPr>
              <a:t>which will be </a:t>
            </a:r>
            <a:r>
              <a:rPr lang="en-GB" dirty="0">
                <a:latin typeface="+mn-lt"/>
                <a:ea typeface="+mn-ea"/>
                <a:cs typeface="+mn-cs"/>
              </a:rPr>
              <a:t>introduced into routine immunization </a:t>
            </a:r>
            <a:r>
              <a:rPr lang="en-GB" dirty="0" smtClean="0">
                <a:latin typeface="+mn-lt"/>
                <a:ea typeface="+mn-ea"/>
                <a:cs typeface="+mn-cs"/>
              </a:rPr>
              <a:t>programs </a:t>
            </a:r>
            <a:r>
              <a:rPr lang="en-GB" dirty="0">
                <a:latin typeface="+mn-lt"/>
                <a:ea typeface="+mn-ea"/>
                <a:cs typeface="+mn-cs"/>
              </a:rPr>
              <a:t>globally to significantly boost the immunity of children against polio. </a:t>
            </a:r>
            <a:endParaRPr lang="en-GB" dirty="0" smtClean="0">
              <a:latin typeface="+mn-lt"/>
              <a:ea typeface="+mn-ea"/>
              <a:cs typeface="+mn-cs"/>
            </a:endParaRPr>
          </a:p>
          <a:p>
            <a:pPr defTabSz="897301" eaLnBrk="0" fontAlgn="base" hangingPunct="0">
              <a:spcBef>
                <a:spcPct val="30000"/>
              </a:spcBef>
              <a:spcAft>
                <a:spcPct val="0"/>
              </a:spcAft>
              <a:defRPr/>
            </a:pPr>
            <a:endParaRPr lang="en-GB" dirty="0" smtClean="0">
              <a:latin typeface="+mn-lt"/>
              <a:ea typeface="+mn-ea"/>
              <a:cs typeface="+mn-cs"/>
            </a:endParaRPr>
          </a:p>
          <a:p>
            <a:pPr defTabSz="897301" eaLnBrk="0" fontAlgn="base" hangingPunct="0">
              <a:spcBef>
                <a:spcPct val="30000"/>
              </a:spcBef>
              <a:spcAft>
                <a:spcPct val="0"/>
              </a:spcAft>
              <a:defRPr/>
            </a:pPr>
            <a:r>
              <a:rPr lang="en-GB" dirty="0" smtClean="0">
                <a:latin typeface="+mn-lt"/>
                <a:ea typeface="+mn-ea"/>
                <a:cs typeface="+mn-cs"/>
              </a:rPr>
              <a:t>New </a:t>
            </a:r>
            <a:r>
              <a:rPr lang="en-GB" dirty="0">
                <a:latin typeface="+mn-lt"/>
                <a:ea typeface="+mn-ea"/>
                <a:cs typeface="+mn-cs"/>
              </a:rPr>
              <a:t>religious alliances like the Global Islamic Advisory Council led by Al </a:t>
            </a:r>
            <a:r>
              <a:rPr lang="en-GB" dirty="0" err="1">
                <a:latin typeface="+mn-lt"/>
                <a:ea typeface="+mn-ea"/>
                <a:cs typeface="+mn-cs"/>
              </a:rPr>
              <a:t>Azhar</a:t>
            </a:r>
            <a:r>
              <a:rPr lang="en-GB" dirty="0">
                <a:latin typeface="+mn-lt"/>
                <a:ea typeface="+mn-ea"/>
                <a:cs typeface="+mn-cs"/>
              </a:rPr>
              <a:t> University of Egypt will work to ensure that all parents understand their obligation to vaccinate their </a:t>
            </a:r>
            <a:r>
              <a:rPr lang="en-GB" dirty="0" smtClean="0">
                <a:latin typeface="+mn-lt"/>
                <a:ea typeface="+mn-ea"/>
                <a:cs typeface="+mn-cs"/>
              </a:rPr>
              <a:t>children and </a:t>
            </a:r>
            <a:r>
              <a:rPr lang="en-GB" dirty="0">
                <a:latin typeface="+mn-lt"/>
                <a:ea typeface="+mn-ea"/>
                <a:cs typeface="+mn-cs"/>
              </a:rPr>
              <a:t>that all communities condemn any attack on health </a:t>
            </a:r>
            <a:r>
              <a:rPr lang="en-GB" dirty="0" smtClean="0">
                <a:latin typeface="+mn-lt"/>
                <a:ea typeface="+mn-ea"/>
                <a:cs typeface="+mn-cs"/>
              </a:rPr>
              <a:t>workers.</a:t>
            </a:r>
          </a:p>
          <a:p>
            <a:pPr defTabSz="897301" eaLnBrk="0" fontAlgn="base" hangingPunct="0">
              <a:spcBef>
                <a:spcPct val="30000"/>
              </a:spcBef>
              <a:spcAft>
                <a:spcPct val="0"/>
              </a:spcAft>
              <a:defRPr/>
            </a:pPr>
            <a:endParaRPr lang="en-GB" dirty="0"/>
          </a:p>
          <a:p>
            <a:pPr defTabSz="897301" eaLnBrk="0" fontAlgn="base" hangingPunct="0">
              <a:spcBef>
                <a:spcPct val="30000"/>
              </a:spcBef>
              <a:spcAft>
                <a:spcPct val="0"/>
              </a:spcAft>
              <a:defRPr/>
            </a:pPr>
            <a:r>
              <a:rPr lang="en-GB" dirty="0"/>
              <a:t>And new </a:t>
            </a:r>
            <a:r>
              <a:rPr lang="en-GB" dirty="0">
                <a:latin typeface="Arial" pitchFamily="-107" charset="0"/>
                <a:ea typeface="ヒラギノ角ゴ Pro W3" pitchFamily="-107" charset="-128"/>
                <a:cs typeface="ヒラギノ角ゴ Pro W3" pitchFamily="-107" charset="-128"/>
              </a:rPr>
              <a:t>strategies will reach children in areas where health workers are being attacked and killed.</a:t>
            </a:r>
          </a:p>
          <a:p>
            <a:endParaRPr lang="en-US" dirty="0">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9B825E-B8B0-49A0-B27D-349B6C9F9332}" type="slidenum">
              <a:rPr lang="en-US" smtClean="0"/>
              <a:t>9</a:t>
            </a:fld>
            <a:endParaRPr lang="en-US"/>
          </a:p>
        </p:txBody>
      </p:sp>
    </p:spTree>
    <p:extLst>
      <p:ext uri="{BB962C8B-B14F-4D97-AF65-F5344CB8AC3E}">
        <p14:creationId xmlns:p14="http://schemas.microsoft.com/office/powerpoint/2010/main" val="77283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partnership with the goal of eradicating polio was formed in 1988 and is called The Global Polio Eradication Initiative or GPEI.</a:t>
            </a:r>
          </a:p>
          <a:p>
            <a:r>
              <a:rPr lang="en-US" dirty="0" smtClean="0"/>
              <a:t> </a:t>
            </a:r>
          </a:p>
          <a:p>
            <a:r>
              <a:rPr lang="en-US" dirty="0" smtClean="0"/>
              <a:t>Rotary works with the World Health Organization, UNICEF and the U.S.</a:t>
            </a:r>
            <a:r>
              <a:rPr lang="en-US" baseline="0" dirty="0" smtClean="0"/>
              <a:t> </a:t>
            </a:r>
            <a:r>
              <a:rPr lang="en-US" dirty="0" smtClean="0"/>
              <a:t>Centers for Disease Control and Prevention, and with the governments of the world, both in the polio affected and donor countries, and with the support of the Bill &amp; Melinda Gates Foundation, among other partners who have joined this successful global effort.</a:t>
            </a:r>
          </a:p>
          <a:p>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Franklin Gothic Book" pitchFamily="34" charset="0"/>
                <a:ea typeface="MS PGothic" pitchFamily="34" charset="-128"/>
              </a:defRPr>
            </a:lvl1pPr>
            <a:lvl2pPr marL="742909" indent="-285734" eaLnBrk="0" hangingPunct="0">
              <a:defRPr>
                <a:solidFill>
                  <a:schemeClr val="tx1"/>
                </a:solidFill>
                <a:latin typeface="Franklin Gothic Book" pitchFamily="34" charset="0"/>
                <a:ea typeface="MS PGothic" pitchFamily="34" charset="-128"/>
              </a:defRPr>
            </a:lvl2pPr>
            <a:lvl3pPr marL="1142937" indent="-228587" eaLnBrk="0" hangingPunct="0">
              <a:defRPr>
                <a:solidFill>
                  <a:schemeClr val="tx1"/>
                </a:solidFill>
                <a:latin typeface="Franklin Gothic Book" pitchFamily="34" charset="0"/>
                <a:ea typeface="MS PGothic" pitchFamily="34" charset="-128"/>
              </a:defRPr>
            </a:lvl3pPr>
            <a:lvl4pPr marL="1600112" indent="-228587" eaLnBrk="0" hangingPunct="0">
              <a:defRPr>
                <a:solidFill>
                  <a:schemeClr val="tx1"/>
                </a:solidFill>
                <a:latin typeface="Franklin Gothic Book" pitchFamily="34" charset="0"/>
                <a:ea typeface="MS PGothic" pitchFamily="34" charset="-128"/>
              </a:defRPr>
            </a:lvl4pPr>
            <a:lvl5pPr marL="2057287" indent="-228587" eaLnBrk="0" hangingPunct="0">
              <a:defRPr>
                <a:solidFill>
                  <a:schemeClr val="tx1"/>
                </a:solidFill>
                <a:latin typeface="Franklin Gothic Book" pitchFamily="34" charset="0"/>
                <a:ea typeface="MS PGothic" pitchFamily="34" charset="-128"/>
              </a:defRPr>
            </a:lvl5pPr>
            <a:lvl6pPr marL="2514461" indent="-228587" defTabSz="457175"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71635" indent="-228587" defTabSz="457175"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428810" indent="-228587" defTabSz="457175"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85985" indent="-228587" defTabSz="457175"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fld id="{04C9AD35-C65B-409A-868F-B0AB52F2E1DC}" type="slidenum">
              <a:rPr lang="en-US">
                <a:solidFill>
                  <a:prstClr val="black"/>
                </a:solidFill>
              </a:rPr>
              <a:pPr eaLnBrk="1" hangingPunct="1"/>
              <a:t>12</a:t>
            </a:fld>
            <a:endParaRPr lang="en-US">
              <a:solidFill>
                <a:prstClr val="black"/>
              </a:solidFill>
            </a:endParaRPr>
          </a:p>
        </p:txBody>
      </p:sp>
    </p:spTree>
    <p:extLst>
      <p:ext uri="{BB962C8B-B14F-4D97-AF65-F5344CB8AC3E}">
        <p14:creationId xmlns:p14="http://schemas.microsoft.com/office/powerpoint/2010/main" val="76427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xfrm>
            <a:off x="1143000" y="685800"/>
            <a:ext cx="4572000" cy="3429000"/>
          </a:xfrm>
          <a:ln/>
        </p:spPr>
      </p:sp>
      <p:sp>
        <p:nvSpPr>
          <p:cNvPr id="3" name="Notes Placeholder 2"/>
          <p:cNvSpPr>
            <a:spLocks noGrp="1"/>
          </p:cNvSpPr>
          <p:nvPr>
            <p:ph type="body" idx="1"/>
          </p:nvPr>
        </p:nvSpPr>
        <p:spPr/>
        <p:txBody>
          <a:bodyPr/>
          <a:lstStyle/>
          <a:p>
            <a:r>
              <a:rPr lang="en-GB" dirty="0">
                <a:latin typeface="+mn-lt"/>
                <a:ea typeface="+mn-ea"/>
                <a:cs typeface="+mn-cs"/>
              </a:rPr>
              <a:t>In May 2013 the World’s Ministers of Health gathered in Geneva and launched a bold new </a:t>
            </a:r>
            <a:r>
              <a:rPr lang="en-GB" i="1" dirty="0">
                <a:latin typeface="+mn-lt"/>
                <a:ea typeface="+mn-ea"/>
                <a:cs typeface="+mn-cs"/>
              </a:rPr>
              <a:t>Polio Eradication &amp; Endgame Strategic Plan’</a:t>
            </a:r>
            <a:r>
              <a:rPr lang="en-GB" dirty="0">
                <a:latin typeface="+mn-lt"/>
                <a:ea typeface="+mn-ea"/>
                <a:cs typeface="+mn-cs"/>
              </a:rPr>
              <a:t> that was developed by the polio partners and Rotary over the previous twelve months. The funding requirement </a:t>
            </a:r>
            <a:r>
              <a:rPr lang="en-GB" dirty="0" smtClean="0">
                <a:latin typeface="+mn-lt"/>
                <a:ea typeface="+mn-ea"/>
                <a:cs typeface="+mn-cs"/>
              </a:rPr>
              <a:t>to  </a:t>
            </a:r>
            <a:r>
              <a:rPr lang="en-GB" dirty="0">
                <a:latin typeface="+mn-lt"/>
                <a:ea typeface="+mn-ea"/>
                <a:cs typeface="+mn-cs"/>
              </a:rPr>
              <a:t>fully implement the plan is significant: US$5.5 billion.</a:t>
            </a:r>
            <a:endParaRPr lang="en-US" dirty="0">
              <a:latin typeface="+mn-lt"/>
              <a:ea typeface="+mn-ea"/>
              <a:cs typeface="+mn-cs"/>
            </a:endParaRPr>
          </a:p>
          <a:p>
            <a:pPr>
              <a:defRPr/>
            </a:pPr>
            <a:endParaRPr lang="en-GB" b="1" dirty="0" smtClean="0">
              <a:latin typeface="+mn-lt"/>
              <a:cs typeface="+mn-cs"/>
            </a:endParaRPr>
          </a:p>
        </p:txBody>
      </p:sp>
      <p:sp>
        <p:nvSpPr>
          <p:cNvPr id="142340" name="Slide Number Placeholder 3"/>
          <p:cNvSpPr txBox="1">
            <a:spLocks noGrp="1"/>
          </p:cNvSpPr>
          <p:nvPr/>
        </p:nvSpPr>
        <p:spPr bwMode="auto">
          <a:xfrm>
            <a:off x="3884546" y="8685405"/>
            <a:ext cx="2971853" cy="457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915" tIns="46459" rIns="92915" bIns="46459" anchor="b"/>
          <a:lstStyle>
            <a:lvl1pPr defTabSz="928688" eaLnBrk="0" hangingPunct="0">
              <a:defRPr>
                <a:solidFill>
                  <a:schemeClr val="tx1"/>
                </a:solidFill>
                <a:latin typeface="Arial" pitchFamily="34" charset="0"/>
                <a:cs typeface="Arial" pitchFamily="34" charset="0"/>
              </a:defRPr>
            </a:lvl1pPr>
            <a:lvl2pPr marL="742950" indent="-285750" defTabSz="928688" eaLnBrk="0" hangingPunct="0">
              <a:defRPr>
                <a:solidFill>
                  <a:schemeClr val="tx1"/>
                </a:solidFill>
                <a:latin typeface="Arial" pitchFamily="34" charset="0"/>
                <a:cs typeface="Arial" pitchFamily="34" charset="0"/>
              </a:defRPr>
            </a:lvl2pPr>
            <a:lvl3pPr marL="1143000" indent="-228600" defTabSz="928688" eaLnBrk="0" hangingPunct="0">
              <a:defRPr>
                <a:solidFill>
                  <a:schemeClr val="tx1"/>
                </a:solidFill>
                <a:latin typeface="Arial" pitchFamily="34" charset="0"/>
                <a:cs typeface="Arial" pitchFamily="34" charset="0"/>
              </a:defRPr>
            </a:lvl3pPr>
            <a:lvl4pPr marL="1600200" indent="-228600" defTabSz="928688" eaLnBrk="0" hangingPunct="0">
              <a:defRPr>
                <a:solidFill>
                  <a:schemeClr val="tx1"/>
                </a:solidFill>
                <a:latin typeface="Arial" pitchFamily="34" charset="0"/>
                <a:cs typeface="Arial" pitchFamily="34" charset="0"/>
              </a:defRPr>
            </a:lvl4pPr>
            <a:lvl5pPr marL="2057400" indent="-228600" defTabSz="928688" eaLnBrk="0" hangingPunct="0">
              <a:defRPr>
                <a:solidFill>
                  <a:schemeClr val="tx1"/>
                </a:solidFill>
                <a:latin typeface="Arial" pitchFamily="34" charset="0"/>
                <a:cs typeface="Arial" pitchFamily="34" charset="0"/>
              </a:defRPr>
            </a:lvl5pPr>
            <a:lvl6pPr marL="2514600" indent="-228600" defTabSz="9286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86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86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8688"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pPr>
            <a:fld id="{0616A97F-8280-4FFF-BE3D-E7AAB3CA4717}" type="slidenum">
              <a:rPr lang="en-US" sz="1200">
                <a:solidFill>
                  <a:srgbClr val="000000"/>
                </a:solidFill>
              </a:rPr>
              <a:pPr algn="r" eaLnBrk="1" fontAlgn="base" hangingPunct="1">
                <a:spcBef>
                  <a:spcPct val="0"/>
                </a:spcBef>
                <a:spcAft>
                  <a:spcPct val="0"/>
                </a:spcAft>
              </a:pPr>
              <a:t>13</a:t>
            </a:fld>
            <a:endParaRPr lang="en-US" sz="1200">
              <a:solidFill>
                <a:srgbClr val="000000"/>
              </a:solidFill>
            </a:endParaRPr>
          </a:p>
        </p:txBody>
      </p:sp>
    </p:spTree>
    <p:extLst>
      <p:ext uri="{BB962C8B-B14F-4D97-AF65-F5344CB8AC3E}">
        <p14:creationId xmlns:p14="http://schemas.microsoft.com/office/powerpoint/2010/main" val="379226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Rotarians are also increasing their engagement on the ground. In Pakistan one of the key innovations has been the development of Polio Resource Centers</a:t>
            </a:r>
            <a:r>
              <a:rPr lang="en-US" baseline="0" dirty="0" smtClean="0"/>
              <a:t> and </a:t>
            </a:r>
            <a:r>
              <a:rPr lang="en-US" dirty="0" smtClean="0"/>
              <a:t>the establishment of permanent immunization posts in airports and transit vaccination posts at border crossings where the virus often gets transmitted between Pakistan and Afghanistan. To help in this work, Rotarians</a:t>
            </a:r>
            <a:r>
              <a:rPr lang="en-US" baseline="0" dirty="0" smtClean="0"/>
              <a:t> are partnering with multinational companies such as Coca Cola.</a:t>
            </a:r>
            <a:endParaRPr 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Franklin Gothic Book" pitchFamily="34" charset="0"/>
                <a:ea typeface="MS PGothic" pitchFamily="34" charset="-128"/>
              </a:defRPr>
            </a:lvl1pPr>
            <a:lvl2pPr marL="729057" indent="-280406" eaLnBrk="0" hangingPunct="0">
              <a:defRPr>
                <a:solidFill>
                  <a:schemeClr val="tx1"/>
                </a:solidFill>
                <a:latin typeface="Franklin Gothic Book" pitchFamily="34" charset="0"/>
                <a:ea typeface="MS PGothic" pitchFamily="34" charset="-128"/>
              </a:defRPr>
            </a:lvl2pPr>
            <a:lvl3pPr marL="1121626" indent="-224325" eaLnBrk="0" hangingPunct="0">
              <a:defRPr>
                <a:solidFill>
                  <a:schemeClr val="tx1"/>
                </a:solidFill>
                <a:latin typeface="Franklin Gothic Book" pitchFamily="34" charset="0"/>
                <a:ea typeface="MS PGothic" pitchFamily="34" charset="-128"/>
              </a:defRPr>
            </a:lvl3pPr>
            <a:lvl4pPr marL="1570276" indent="-224325" eaLnBrk="0" hangingPunct="0">
              <a:defRPr>
                <a:solidFill>
                  <a:schemeClr val="tx1"/>
                </a:solidFill>
                <a:latin typeface="Franklin Gothic Book" pitchFamily="34" charset="0"/>
                <a:ea typeface="MS PGothic" pitchFamily="34" charset="-128"/>
              </a:defRPr>
            </a:lvl4pPr>
            <a:lvl5pPr marL="2018927" indent="-224325" eaLnBrk="0" hangingPunct="0">
              <a:defRPr>
                <a:solidFill>
                  <a:schemeClr val="tx1"/>
                </a:solidFill>
                <a:latin typeface="Franklin Gothic Book" pitchFamily="34" charset="0"/>
                <a:ea typeface="MS PGothic" pitchFamily="34" charset="-128"/>
              </a:defRPr>
            </a:lvl5pPr>
            <a:lvl6pPr marL="2467577" indent="-224325" defTabSz="448650" eaLnBrk="0" fontAlgn="base" hangingPunct="0">
              <a:spcBef>
                <a:spcPct val="0"/>
              </a:spcBef>
              <a:spcAft>
                <a:spcPct val="0"/>
              </a:spcAft>
              <a:defRPr>
                <a:solidFill>
                  <a:schemeClr val="tx1"/>
                </a:solidFill>
                <a:latin typeface="Franklin Gothic Book" pitchFamily="34" charset="0"/>
                <a:ea typeface="MS PGothic" pitchFamily="34" charset="-128"/>
              </a:defRPr>
            </a:lvl6pPr>
            <a:lvl7pPr marL="2916227" indent="-224325" defTabSz="448650" eaLnBrk="0" fontAlgn="base" hangingPunct="0">
              <a:spcBef>
                <a:spcPct val="0"/>
              </a:spcBef>
              <a:spcAft>
                <a:spcPct val="0"/>
              </a:spcAft>
              <a:defRPr>
                <a:solidFill>
                  <a:schemeClr val="tx1"/>
                </a:solidFill>
                <a:latin typeface="Franklin Gothic Book" pitchFamily="34" charset="0"/>
                <a:ea typeface="MS PGothic" pitchFamily="34" charset="-128"/>
              </a:defRPr>
            </a:lvl7pPr>
            <a:lvl8pPr marL="3364878" indent="-224325" defTabSz="448650" eaLnBrk="0" fontAlgn="base" hangingPunct="0">
              <a:spcBef>
                <a:spcPct val="0"/>
              </a:spcBef>
              <a:spcAft>
                <a:spcPct val="0"/>
              </a:spcAft>
              <a:defRPr>
                <a:solidFill>
                  <a:schemeClr val="tx1"/>
                </a:solidFill>
                <a:latin typeface="Franklin Gothic Book" pitchFamily="34" charset="0"/>
                <a:ea typeface="MS PGothic" pitchFamily="34" charset="-128"/>
              </a:defRPr>
            </a:lvl8pPr>
            <a:lvl9pPr marL="3813528" indent="-224325" defTabSz="448650" eaLnBrk="0" fontAlgn="base" hangingPunct="0">
              <a:spcBef>
                <a:spcPct val="0"/>
              </a:spcBef>
              <a:spcAft>
                <a:spcPct val="0"/>
              </a:spcAft>
              <a:defRPr>
                <a:solidFill>
                  <a:schemeClr val="tx1"/>
                </a:solidFill>
                <a:latin typeface="Franklin Gothic Book" pitchFamily="34" charset="0"/>
                <a:ea typeface="MS PGothic" pitchFamily="34" charset="-128"/>
              </a:defRPr>
            </a:lvl9pPr>
          </a:lstStyle>
          <a:p>
            <a:pPr eaLnBrk="1" hangingPunct="1"/>
            <a:fld id="{F63722E3-F2FB-426D-BD42-DA3B4D03E8F9}" type="slidenum">
              <a:rPr lang="en-US" smtClean="0"/>
              <a:pPr eaLnBrk="1" hangingPunct="1"/>
              <a:t>14</a:t>
            </a:fld>
            <a:endParaRPr lang="en-US" smtClean="0"/>
          </a:p>
        </p:txBody>
      </p:sp>
    </p:spTree>
    <p:extLst>
      <p:ext uri="{BB962C8B-B14F-4D97-AF65-F5344CB8AC3E}">
        <p14:creationId xmlns:p14="http://schemas.microsoft.com/office/powerpoint/2010/main" val="350620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15490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4928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5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5837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1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5" name="Rectangle 4"/>
          <p:cNvSpPr>
            <a:spLocks noChangeArrowheads="1"/>
          </p:cNvSpPr>
          <p:nvPr/>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7690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39728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23348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0264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4497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79854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59916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4879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2606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8610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02400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517293"/>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706310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369676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6724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20660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4" name="Rectangle 3"/>
          <p:cNvSpPr>
            <a:spLocks noChangeArrowheads="1"/>
          </p:cNvSpPr>
          <p:nvPr/>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endParaRPr lang="en-US">
              <a:solidFill>
                <a:schemeClr val="lt1"/>
              </a:solidFill>
              <a:latin typeface="+mn-lt"/>
              <a:ea typeface="+mn-ea"/>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00930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5108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00515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511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1936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1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29B2FB9-5AC9-4F66-B6AB-DE920DD95138}" type="datetimeFigureOut">
              <a:rPr lang="nb-NO" smtClean="0"/>
              <a:t>15.09.2014</a:t>
            </a:fld>
            <a:endParaRPr lang="nb-NO"/>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nb-NO"/>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AF66B94-9F9E-43D4-950C-9653826AD3B7}" type="slidenum">
              <a:rPr lang="nb-NO" smtClean="0"/>
              <a:t>‹#›</a:t>
            </a:fld>
            <a:endParaRPr lang="nb-NO"/>
          </a:p>
        </p:txBody>
      </p:sp>
    </p:spTree>
    <p:extLst>
      <p:ext uri="{BB962C8B-B14F-4D97-AF65-F5344CB8AC3E}">
        <p14:creationId xmlns:p14="http://schemas.microsoft.com/office/powerpoint/2010/main" val="275505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b-NO"/>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9B2FB9-5AC9-4F66-B6AB-DE920DD95138}" type="datetimeFigureOut">
              <a:rPr lang="nb-NO" smtClean="0"/>
              <a:t>15.09.2014</a:t>
            </a:fld>
            <a:endParaRPr lang="nb-NO"/>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nb-NO"/>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AF66B94-9F9E-43D4-950C-9653826AD3B7}" type="slidenum">
              <a:rPr lang="nb-NO" smtClean="0"/>
              <a:t>‹#›</a:t>
            </a:fld>
            <a:endParaRPr lang="nb-NO"/>
          </a:p>
        </p:txBody>
      </p:sp>
    </p:spTree>
    <p:extLst>
      <p:ext uri="{BB962C8B-B14F-4D97-AF65-F5344CB8AC3E}">
        <p14:creationId xmlns:p14="http://schemas.microsoft.com/office/powerpoint/2010/main" val="2054695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b-NO"/>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29B2FB9-5AC9-4F66-B6AB-DE920DD95138}" type="datetimeFigureOut">
              <a:rPr lang="nb-NO" smtClean="0"/>
              <a:t>15.09.2014</a:t>
            </a:fld>
            <a:endParaRPr lang="nb-NO"/>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nb-NO"/>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AF66B94-9F9E-43D4-950C-9653826AD3B7}" type="slidenum">
              <a:rPr lang="nb-NO" smtClean="0"/>
              <a:t>‹#›</a:t>
            </a:fld>
            <a:endParaRPr lang="nb-NO"/>
          </a:p>
        </p:txBody>
      </p:sp>
    </p:spTree>
    <p:extLst>
      <p:ext uri="{BB962C8B-B14F-4D97-AF65-F5344CB8AC3E}">
        <p14:creationId xmlns:p14="http://schemas.microsoft.com/office/powerpoint/2010/main" val="223455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3.png"/><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a:p>
        </p:txBody>
      </p:sp>
      <p:pic>
        <p:nvPicPr>
          <p:cNvPr id="1027" name="Picture 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nb-NO" sz="900">
                <a:solidFill>
                  <a:srgbClr val="BCBDC0"/>
                </a:solidFill>
                <a:latin typeface="Arial Narrow" pitchFamily="34" charset="0"/>
              </a:rPr>
              <a:t>TITLE  |  </a:t>
            </a:r>
            <a:fld id="{E5AB5B65-6955-455E-AB54-BA48A799ED74}" type="slidenum">
              <a:rPr lang="en-US" altLang="nb-NO" sz="900">
                <a:solidFill>
                  <a:srgbClr val="BCBDC0"/>
                </a:solidFill>
                <a:latin typeface="Arial Narrow" pitchFamily="34" charset="0"/>
              </a:rPr>
              <a:pPr algn="r"/>
              <a:t>‹#›</a:t>
            </a:fld>
            <a:r>
              <a:rPr lang="en-US" altLang="nb-NO" sz="900">
                <a:solidFill>
                  <a:srgbClr val="BCBDC0"/>
                </a:solidFill>
                <a:latin typeface="Arial Narrow" pitchFamily="34" charset="0"/>
              </a:rPr>
              <a:t>  </a:t>
            </a:r>
            <a:endParaRPr lang="en-US" altLang="nb-NO" sz="900">
              <a:solidFill>
                <a:srgbClr val="958D85"/>
              </a:solidFill>
              <a:latin typeface="Arial Narrow" pitchFamily="34" charset="0"/>
            </a:endParaRPr>
          </a:p>
        </p:txBody>
      </p:sp>
      <p:pic>
        <p:nvPicPr>
          <p:cNvPr id="2051" name="Picture 5"/>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r>
              <a:rPr lang="en-US" altLang="nb-NO" sz="900">
                <a:solidFill>
                  <a:srgbClr val="BCBDC0"/>
                </a:solidFill>
                <a:latin typeface="Arial Narrow" pitchFamily="34" charset="0"/>
              </a:rPr>
              <a:t>TITLE |  </a:t>
            </a:r>
            <a:fld id="{037C6D19-090F-4D9B-B480-F1DF41882812}" type="slidenum">
              <a:rPr lang="en-US" altLang="nb-NO" sz="900">
                <a:solidFill>
                  <a:srgbClr val="BCBDC0"/>
                </a:solidFill>
                <a:latin typeface="Arial Narrow" pitchFamily="34" charset="0"/>
              </a:rPr>
              <a:pPr algn="r"/>
              <a:t>‹#›</a:t>
            </a:fld>
            <a:r>
              <a:rPr lang="en-US" altLang="nb-NO" sz="900">
                <a:solidFill>
                  <a:srgbClr val="BCBDC0"/>
                </a:solidFill>
                <a:latin typeface="Arial Narrow" pitchFamily="34" charset="0"/>
              </a:rPr>
              <a:t>  </a:t>
            </a:r>
            <a:endParaRPr lang="en-US" altLang="nb-NO" sz="900">
              <a:solidFill>
                <a:srgbClr val="958D85"/>
              </a:solidFill>
              <a:latin typeface="Arial Narrow" pitchFamily="34" charset="0"/>
            </a:endParaRPr>
          </a:p>
        </p:txBody>
      </p:sp>
      <p:pic>
        <p:nvPicPr>
          <p:cNvPr id="8195"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rev.eps"/>
          <p:cNvPicPr preferRelativeResize="0">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934200" y="463244"/>
            <a:ext cx="4876800" cy="4873752"/>
          </a:xfrm>
          <a:prstGeom prst="rect">
            <a:avLst/>
          </a:prstGeom>
        </p:spPr>
      </p:pic>
      <p:sp>
        <p:nvSpPr>
          <p:cNvPr id="3" name="Rectangle 2"/>
          <p:cNvSpPr/>
          <p:nvPr/>
        </p:nvSpPr>
        <p:spPr>
          <a:xfrm>
            <a:off x="-381000" y="3429000"/>
            <a:ext cx="9753600" cy="990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0"/>
          <p:cNvSpPr txBox="1">
            <a:spLocks noChangeArrowheads="1"/>
          </p:cNvSpPr>
          <p:nvPr/>
        </p:nvSpPr>
        <p:spPr>
          <a:xfrm>
            <a:off x="533400" y="3581400"/>
            <a:ext cx="6858000" cy="2209800"/>
          </a:xfrm>
          <a:prstGeom prst="rect">
            <a:avLst/>
          </a:prstGeom>
          <a:noFill/>
          <a:effectLst/>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ts val="2400"/>
              </a:spcAft>
              <a:buFontTx/>
              <a:buNone/>
            </a:pPr>
            <a:r>
              <a:rPr lang="en-US" sz="4400" dirty="0" smtClean="0">
                <a:solidFill>
                  <a:schemeClr val="bg1"/>
                </a:solidFill>
                <a:latin typeface="Arial Narrow Bold"/>
                <a:ea typeface="ヒラギノ角ゴ Pro W3" charset="0"/>
                <a:cs typeface="Arial Narrow Bold"/>
              </a:rPr>
              <a:t>Polio </a:t>
            </a:r>
            <a:r>
              <a:rPr lang="en-US" sz="4400" dirty="0" err="1" smtClean="0">
                <a:solidFill>
                  <a:schemeClr val="bg1"/>
                </a:solidFill>
                <a:latin typeface="Arial Narrow Bold"/>
                <a:ea typeface="ヒラギノ角ゴ Pro W3" charset="0"/>
                <a:cs typeface="Arial Narrow Bold"/>
              </a:rPr>
              <a:t>og</a:t>
            </a:r>
            <a:r>
              <a:rPr lang="en-US" sz="4400" dirty="0" smtClean="0">
                <a:solidFill>
                  <a:schemeClr val="bg1"/>
                </a:solidFill>
                <a:latin typeface="Arial Narrow Bold"/>
                <a:ea typeface="ヒラギノ角ゴ Pro W3" charset="0"/>
                <a:cs typeface="Arial Narrow Bold"/>
              </a:rPr>
              <a:t> Rotary - status  </a:t>
            </a:r>
          </a:p>
          <a:p>
            <a:pPr marL="0" indent="0">
              <a:spcBef>
                <a:spcPct val="0"/>
              </a:spcBef>
              <a:spcAft>
                <a:spcPts val="0"/>
              </a:spcAft>
              <a:buFontTx/>
              <a:buNone/>
            </a:pPr>
            <a:endParaRPr lang="en-US" sz="2000" dirty="0" smtClean="0">
              <a:solidFill>
                <a:srgbClr val="01B4E7"/>
              </a:solidFill>
              <a:latin typeface="Georgia"/>
              <a:ea typeface="ヒラギノ角ゴ Pro W3" charset="0"/>
              <a:cs typeface="Georgia"/>
            </a:endParaRPr>
          </a:p>
        </p:txBody>
      </p:sp>
      <p:sp>
        <p:nvSpPr>
          <p:cNvPr id="4" name="Title 3"/>
          <p:cNvSpPr>
            <a:spLocks noGrp="1"/>
          </p:cNvSpPr>
          <p:nvPr>
            <p:ph type="ctrTitle"/>
          </p:nvPr>
        </p:nvSpPr>
        <p:spPr/>
        <p:txBody>
          <a:bodyPr/>
          <a:lstStyle/>
          <a:p>
            <a:r>
              <a:rPr lang="en-US" dirty="0" smtClean="0"/>
              <a:t>TRF-</a:t>
            </a:r>
            <a:r>
              <a:rPr lang="en-US" dirty="0" err="1" smtClean="0"/>
              <a:t>sertifisering</a:t>
            </a:r>
            <a:endParaRPr lang="en-US" dirty="0"/>
          </a:p>
        </p:txBody>
      </p:sp>
      <p:sp>
        <p:nvSpPr>
          <p:cNvPr id="6" name="Subtitle 5"/>
          <p:cNvSpPr>
            <a:spLocks noGrp="1"/>
          </p:cNvSpPr>
          <p:nvPr>
            <p:ph type="subTitle" idx="1"/>
          </p:nvPr>
        </p:nvSpPr>
        <p:spPr/>
        <p:txBody>
          <a:bodyPr/>
          <a:lstStyle/>
          <a:p>
            <a:r>
              <a:rPr lang="nb-NO" dirty="0" smtClean="0"/>
              <a:t>RRFC Ingrid Grandum Berget</a:t>
            </a:r>
            <a:endParaRPr lang="nb-NO" dirty="0"/>
          </a:p>
        </p:txBody>
      </p:sp>
    </p:spTree>
    <p:extLst>
      <p:ext uri="{BB962C8B-B14F-4D97-AF65-F5344CB8AC3E}">
        <p14:creationId xmlns:p14="http://schemas.microsoft.com/office/powerpoint/2010/main" val="303933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550" y="228600"/>
            <a:ext cx="9040786"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
          <p:cNvSpPr txBox="1">
            <a:spLocks noChangeArrowheads="1"/>
          </p:cNvSpPr>
          <p:nvPr/>
        </p:nvSpPr>
        <p:spPr bwMode="auto">
          <a:xfrm>
            <a:off x="188930" y="520037"/>
            <a:ext cx="2202578" cy="1384995"/>
          </a:xfrm>
          <a:prstGeom prst="rect">
            <a:avLst/>
          </a:prstGeom>
          <a:solidFill>
            <a:schemeClr val="bg1"/>
          </a:solidFill>
          <a:ln>
            <a:solidFill>
              <a:schemeClr val="tx1"/>
            </a:solidFill>
          </a:ln>
          <a:effectLst>
            <a:outerShdw blurRad="50800" dist="50800" dir="5400000" algn="ctr" rotWithShape="0">
              <a:srgbClr val="000000">
                <a:alpha val="99000"/>
              </a:srgbClr>
            </a:outerShdw>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2800" b="1" kern="0" dirty="0" smtClean="0">
                <a:solidFill>
                  <a:srgbClr val="993300"/>
                </a:solidFill>
                <a:latin typeface="Calibri" pitchFamily="34" charset="0"/>
              </a:rPr>
              <a:t>International Spread of Polio</a:t>
            </a:r>
            <a:r>
              <a:rPr lang="en-GB" sz="2800" b="1" kern="0" smtClean="0">
                <a:solidFill>
                  <a:srgbClr val="993300"/>
                </a:solidFill>
                <a:latin typeface="Calibri" pitchFamily="34" charset="0"/>
              </a:rPr>
              <a:t>, </a:t>
            </a:r>
            <a:r>
              <a:rPr lang="en-GB" sz="2800" b="1" kern="0" smtClean="0">
                <a:solidFill>
                  <a:srgbClr val="FF0000"/>
                </a:solidFill>
                <a:latin typeface="Calibri" pitchFamily="34" charset="0"/>
              </a:rPr>
              <a:t>2014</a:t>
            </a:r>
            <a:endParaRPr lang="en-US" sz="2800" b="1" kern="0" dirty="0" smtClean="0">
              <a:solidFill>
                <a:srgbClr val="FF0000"/>
              </a:solidFill>
              <a:latin typeface="Calibri" pitchFamily="34" charset="0"/>
            </a:endParaRPr>
          </a:p>
        </p:txBody>
      </p:sp>
      <p:pic>
        <p:nvPicPr>
          <p:cNvPr id="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22831" y="4900612"/>
            <a:ext cx="2233922" cy="1652588"/>
          </a:xfrm>
          <a:prstGeom prst="rect">
            <a:avLst/>
          </a:prstGeom>
          <a:solidFill>
            <a:schemeClr val="bg1"/>
          </a:solidFill>
          <a:ln>
            <a:solidFill>
              <a:schemeClr val="tx1"/>
            </a:solidFill>
          </a:ln>
          <a:effectLst>
            <a:outerShdw blurRad="50800" dist="50800" dir="5400000" algn="ctr" rotWithShape="0">
              <a:srgbClr val="000000">
                <a:alpha val="99000"/>
              </a:srgbClr>
            </a:outerShdw>
          </a:effectLst>
          <a:extLst/>
        </p:spPr>
      </p:pic>
      <p:pic>
        <p:nvPicPr>
          <p:cNvPr id="348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70277" y="685800"/>
            <a:ext cx="167054"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a:spLocks noChangeArrowheads="1"/>
          </p:cNvSpPr>
          <p:nvPr/>
        </p:nvSpPr>
        <p:spPr bwMode="auto">
          <a:xfrm>
            <a:off x="5635503" y="4843606"/>
            <a:ext cx="3438159" cy="1969770"/>
          </a:xfrm>
          <a:prstGeom prst="rect">
            <a:avLst/>
          </a:prstGeom>
          <a:solidFill>
            <a:schemeClr val="bg1"/>
          </a:solidFill>
          <a:ln w="9525">
            <a:solidFill>
              <a:schemeClr val="tx1"/>
            </a:solidFill>
            <a:miter lim="800000"/>
            <a:headEnd/>
            <a:tailEnd/>
          </a:ln>
        </p:spPr>
        <p:txBody>
          <a:bodyPr wrap="square">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600"/>
              </a:spcBef>
              <a:spcAft>
                <a:spcPct val="0"/>
              </a:spcAft>
              <a:buFont typeface="Arial" pitchFamily="34" charset="0"/>
              <a:buChar char="•"/>
            </a:pPr>
            <a:r>
              <a:rPr lang="en-US" sz="2800" b="1" smtClean="0">
                <a:solidFill>
                  <a:srgbClr val="C00000"/>
                </a:solidFill>
                <a:latin typeface="Calibri" pitchFamily="34" charset="0"/>
              </a:rPr>
              <a:t>Syria to Iraq</a:t>
            </a:r>
          </a:p>
          <a:p>
            <a:pPr eaLnBrk="1" fontAlgn="base" hangingPunct="1">
              <a:spcBef>
                <a:spcPts val="600"/>
              </a:spcBef>
              <a:spcAft>
                <a:spcPct val="0"/>
              </a:spcAft>
              <a:buFont typeface="Arial" pitchFamily="34" charset="0"/>
              <a:buChar char="•"/>
            </a:pPr>
            <a:r>
              <a:rPr lang="en-US" sz="2800" b="1" smtClean="0">
                <a:solidFill>
                  <a:srgbClr val="C00000"/>
                </a:solidFill>
                <a:latin typeface="Calibri" pitchFamily="34" charset="0"/>
              </a:rPr>
              <a:t>Cameroun to Eq. Guinea</a:t>
            </a:r>
          </a:p>
          <a:p>
            <a:pPr eaLnBrk="1" fontAlgn="base" hangingPunct="1">
              <a:spcBef>
                <a:spcPts val="600"/>
              </a:spcBef>
              <a:spcAft>
                <a:spcPct val="0"/>
              </a:spcAft>
              <a:buFont typeface="Arial" pitchFamily="34" charset="0"/>
              <a:buChar char="•"/>
            </a:pPr>
            <a:r>
              <a:rPr lang="en-US" sz="2800" b="1" smtClean="0">
                <a:solidFill>
                  <a:srgbClr val="C00000"/>
                </a:solidFill>
                <a:latin typeface="Calibri" pitchFamily="34" charset="0"/>
              </a:rPr>
              <a:t>PAK to AFG</a:t>
            </a:r>
            <a:endParaRPr lang="en-US" sz="2800" b="1" dirty="0">
              <a:solidFill>
                <a:srgbClr val="C00000"/>
              </a:solidFill>
              <a:latin typeface="Calibri" pitchFamily="34" charset="0"/>
            </a:endParaRPr>
          </a:p>
        </p:txBody>
      </p:sp>
      <p:sp>
        <p:nvSpPr>
          <p:cNvPr id="8" name="Oval 7"/>
          <p:cNvSpPr/>
          <p:nvPr/>
        </p:nvSpPr>
        <p:spPr>
          <a:xfrm flipH="1" flipV="1">
            <a:off x="5901380" y="4607420"/>
            <a:ext cx="42202" cy="45719"/>
          </a:xfrm>
          <a:prstGeom prst="ellipse">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GB">
              <a:solidFill>
                <a:prstClr val="white"/>
              </a:solidFill>
            </a:endParaRPr>
          </a:p>
        </p:txBody>
      </p:sp>
      <p:sp>
        <p:nvSpPr>
          <p:cNvPr id="9" name="Oval 8"/>
          <p:cNvSpPr/>
          <p:nvPr/>
        </p:nvSpPr>
        <p:spPr>
          <a:xfrm flipH="1" flipV="1">
            <a:off x="2001882" y="4391396"/>
            <a:ext cx="42202" cy="45719"/>
          </a:xfrm>
          <a:prstGeom prst="ellipse">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GB">
              <a:solidFill>
                <a:prstClr val="white"/>
              </a:solidFill>
            </a:endParaRPr>
          </a:p>
        </p:txBody>
      </p:sp>
      <p:sp>
        <p:nvSpPr>
          <p:cNvPr id="10" name="Oval 9"/>
          <p:cNvSpPr/>
          <p:nvPr/>
        </p:nvSpPr>
        <p:spPr>
          <a:xfrm flipH="1" flipV="1">
            <a:off x="5925647" y="4607420"/>
            <a:ext cx="42202" cy="45719"/>
          </a:xfrm>
          <a:prstGeom prst="ellipse">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GB">
              <a:solidFill>
                <a:prstClr val="white"/>
              </a:solidFill>
            </a:endParaRPr>
          </a:p>
        </p:txBody>
      </p:sp>
      <p:sp>
        <p:nvSpPr>
          <p:cNvPr id="11" name="Oval 10"/>
          <p:cNvSpPr/>
          <p:nvPr/>
        </p:nvSpPr>
        <p:spPr>
          <a:xfrm flipH="1" flipV="1">
            <a:off x="5859177" y="4679428"/>
            <a:ext cx="42202" cy="45719"/>
          </a:xfrm>
          <a:prstGeom prst="ellipse">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GB">
              <a:solidFill>
                <a:prstClr val="white"/>
              </a:solidFill>
            </a:endParaRPr>
          </a:p>
        </p:txBody>
      </p:sp>
      <p:sp>
        <p:nvSpPr>
          <p:cNvPr id="12" name="Oval 11"/>
          <p:cNvSpPr/>
          <p:nvPr/>
        </p:nvSpPr>
        <p:spPr>
          <a:xfrm flipH="1" flipV="1">
            <a:off x="1115617" y="4103364"/>
            <a:ext cx="42202" cy="45719"/>
          </a:xfrm>
          <a:prstGeom prst="ellipse">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GB">
              <a:solidFill>
                <a:prstClr val="white"/>
              </a:solidFill>
            </a:endParaRPr>
          </a:p>
        </p:txBody>
      </p:sp>
      <p:sp>
        <p:nvSpPr>
          <p:cNvPr id="13" name="Oval 12"/>
          <p:cNvSpPr/>
          <p:nvPr/>
        </p:nvSpPr>
        <p:spPr>
          <a:xfrm flipH="1" flipV="1">
            <a:off x="1182086" y="4077074"/>
            <a:ext cx="42202" cy="45719"/>
          </a:xfrm>
          <a:prstGeom prst="ellipse">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GB">
              <a:solidFill>
                <a:prstClr val="white"/>
              </a:solidFill>
            </a:endParaRPr>
          </a:p>
        </p:txBody>
      </p:sp>
      <p:sp>
        <p:nvSpPr>
          <p:cNvPr id="14" name="Oval 13"/>
          <p:cNvSpPr/>
          <p:nvPr/>
        </p:nvSpPr>
        <p:spPr>
          <a:xfrm flipH="1" flipV="1">
            <a:off x="1073415" y="4077074"/>
            <a:ext cx="42202" cy="45719"/>
          </a:xfrm>
          <a:prstGeom prst="ellipse">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GB">
              <a:solidFill>
                <a:prstClr val="white"/>
              </a:solidFill>
            </a:endParaRPr>
          </a:p>
        </p:txBody>
      </p:sp>
      <p:sp>
        <p:nvSpPr>
          <p:cNvPr id="15" name="Oval 14"/>
          <p:cNvSpPr/>
          <p:nvPr/>
        </p:nvSpPr>
        <p:spPr>
          <a:xfrm flipH="1" flipV="1">
            <a:off x="1538697" y="4031356"/>
            <a:ext cx="42202" cy="45719"/>
          </a:xfrm>
          <a:prstGeom prst="ellipse">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GB">
              <a:solidFill>
                <a:prstClr val="white"/>
              </a:solidFill>
            </a:endParaRPr>
          </a:p>
        </p:txBody>
      </p:sp>
      <p:sp>
        <p:nvSpPr>
          <p:cNvPr id="16" name="Oval 15"/>
          <p:cNvSpPr/>
          <p:nvPr/>
        </p:nvSpPr>
        <p:spPr>
          <a:xfrm flipH="1" flipV="1">
            <a:off x="7387963" y="1412779"/>
            <a:ext cx="42202" cy="45719"/>
          </a:xfrm>
          <a:prstGeom prst="ellipse">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GB">
              <a:solidFill>
                <a:prstClr val="white"/>
              </a:solidFill>
            </a:endParaRPr>
          </a:p>
        </p:txBody>
      </p:sp>
      <p:sp>
        <p:nvSpPr>
          <p:cNvPr id="17" name="Oval 16"/>
          <p:cNvSpPr/>
          <p:nvPr/>
        </p:nvSpPr>
        <p:spPr>
          <a:xfrm flipH="1" flipV="1">
            <a:off x="7762509" y="1412779"/>
            <a:ext cx="42202" cy="45719"/>
          </a:xfrm>
          <a:prstGeom prst="ellipse">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GB">
              <a:solidFill>
                <a:prstClr val="white"/>
              </a:solidFill>
            </a:endParaRPr>
          </a:p>
        </p:txBody>
      </p:sp>
      <p:sp>
        <p:nvSpPr>
          <p:cNvPr id="18" name="Oval 17"/>
          <p:cNvSpPr/>
          <p:nvPr/>
        </p:nvSpPr>
        <p:spPr>
          <a:xfrm flipH="1" flipV="1">
            <a:off x="8252059" y="1340771"/>
            <a:ext cx="42202" cy="45719"/>
          </a:xfrm>
          <a:prstGeom prst="ellipse">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GB">
              <a:solidFill>
                <a:prstClr val="white"/>
              </a:solidFill>
            </a:endParaRPr>
          </a:p>
        </p:txBody>
      </p:sp>
      <p:sp>
        <p:nvSpPr>
          <p:cNvPr id="19" name="Oval 18"/>
          <p:cNvSpPr/>
          <p:nvPr/>
        </p:nvSpPr>
        <p:spPr>
          <a:xfrm flipH="1" flipV="1">
            <a:off x="8360730" y="1079028"/>
            <a:ext cx="42202" cy="45719"/>
          </a:xfrm>
          <a:prstGeom prst="ellipse">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GB">
              <a:solidFill>
                <a:prstClr val="white"/>
              </a:solidFill>
            </a:endParaRPr>
          </a:p>
        </p:txBody>
      </p:sp>
      <p:sp>
        <p:nvSpPr>
          <p:cNvPr id="20" name="Oval 19"/>
          <p:cNvSpPr/>
          <p:nvPr/>
        </p:nvSpPr>
        <p:spPr>
          <a:xfrm flipH="1" flipV="1">
            <a:off x="8028385" y="2303164"/>
            <a:ext cx="42202" cy="45719"/>
          </a:xfrm>
          <a:prstGeom prst="ellipse">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GB">
              <a:solidFill>
                <a:prstClr val="white"/>
              </a:solidFill>
            </a:endParaRPr>
          </a:p>
        </p:txBody>
      </p:sp>
      <p:sp>
        <p:nvSpPr>
          <p:cNvPr id="21" name="Oval 20"/>
          <p:cNvSpPr/>
          <p:nvPr/>
        </p:nvSpPr>
        <p:spPr>
          <a:xfrm flipH="1" flipV="1">
            <a:off x="8052651" y="2348883"/>
            <a:ext cx="42202" cy="45719"/>
          </a:xfrm>
          <a:prstGeom prst="ellipse">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GB">
              <a:solidFill>
                <a:prstClr val="white"/>
              </a:solidFill>
            </a:endParaRPr>
          </a:p>
        </p:txBody>
      </p:sp>
      <p:sp>
        <p:nvSpPr>
          <p:cNvPr id="22" name="Oval 21"/>
          <p:cNvSpPr/>
          <p:nvPr/>
        </p:nvSpPr>
        <p:spPr>
          <a:xfrm flipH="1" flipV="1">
            <a:off x="4372595" y="2501283"/>
            <a:ext cx="42202" cy="45719"/>
          </a:xfrm>
          <a:prstGeom prst="ellipse">
            <a:avLst/>
          </a:prstGeom>
          <a:solidFill>
            <a:srgbClr val="FF0000"/>
          </a:solidFill>
          <a:ln w="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0"/>
            <a:endParaRPr lang="en-GB">
              <a:solidFill>
                <a:prstClr val="white"/>
              </a:solidFill>
            </a:endParaRPr>
          </a:p>
        </p:txBody>
      </p:sp>
    </p:spTree>
    <p:extLst>
      <p:ext uri="{BB962C8B-B14F-4D97-AF65-F5344CB8AC3E}">
        <p14:creationId xmlns:p14="http://schemas.microsoft.com/office/powerpoint/2010/main" val="377348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A</a:t>
            </a:r>
            <a:r>
              <a:rPr lang="nb-NO" dirty="0" smtClean="0"/>
              <a:t>nbefalinger 8. august 2014</a:t>
            </a:r>
            <a:endParaRPr lang="nb-NO" dirty="0"/>
          </a:p>
        </p:txBody>
      </p:sp>
      <p:sp>
        <p:nvSpPr>
          <p:cNvPr id="3" name="Content Placeholder 2"/>
          <p:cNvSpPr>
            <a:spLocks noGrp="1"/>
          </p:cNvSpPr>
          <p:nvPr>
            <p:ph idx="1"/>
          </p:nvPr>
        </p:nvSpPr>
        <p:spPr/>
        <p:txBody>
          <a:bodyPr/>
          <a:lstStyle/>
          <a:p>
            <a:r>
              <a:rPr lang="nb-NO" dirty="0" smtClean="0">
                <a:latin typeface="Arial Narrow" panose="020B0606020202030204" pitchFamily="34" charset="0"/>
              </a:rPr>
              <a:t>Både Pakistan og Equatorial Guinea har eksportert virus internasjonalt siden mai.</a:t>
            </a:r>
          </a:p>
          <a:p>
            <a:r>
              <a:rPr lang="nb-NO" dirty="0" smtClean="0">
                <a:latin typeface="Arial Narrow" panose="020B0606020202030204" pitchFamily="34" charset="0"/>
              </a:rPr>
              <a:t>Polio trives i konfliktområder</a:t>
            </a:r>
          </a:p>
          <a:p>
            <a:r>
              <a:rPr lang="nb-NO" dirty="0" smtClean="0">
                <a:latin typeface="Arial Narrow" panose="020B0606020202030204" pitchFamily="34" charset="0"/>
              </a:rPr>
              <a:t>Tiltak gjelder alle reisende til og fra Pakistan, Syria, Equatorial Guinea, Cameroon, Afghanistan, Etiopia, Irak, Israel, Somalia og Nigeria</a:t>
            </a:r>
          </a:p>
          <a:p>
            <a:endParaRPr lang="nb-NO" dirty="0"/>
          </a:p>
        </p:txBody>
      </p:sp>
    </p:spTree>
    <p:extLst>
      <p:ext uri="{BB962C8B-B14F-4D97-AF65-F5344CB8AC3E}">
        <p14:creationId xmlns:p14="http://schemas.microsoft.com/office/powerpoint/2010/main" val="2493223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3"/>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194050" y="1644656"/>
            <a:ext cx="2565400" cy="82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14"/>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537360" y="1397003"/>
            <a:ext cx="1471613" cy="131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5"/>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40856" y="4446098"/>
            <a:ext cx="2871788" cy="776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6"/>
          <p:cNvPicPr>
            <a:picLocks noChangeAspect="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33475" y="1212856"/>
            <a:ext cx="1263650" cy="168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7"/>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14427" y="4023823"/>
            <a:ext cx="1301750" cy="162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6207638" y="4438671"/>
            <a:ext cx="2191328" cy="745050"/>
          </a:xfrm>
          <a:prstGeom prst="rect">
            <a:avLst/>
          </a:prstGeom>
          <a:noFill/>
          <a:ln>
            <a:noFill/>
          </a:ln>
        </p:spPr>
        <p:txBody>
          <a:bodyPr wrap="none" lIns="106945" tIns="53454" rIns="106945" bIns="53454">
            <a:spAutoFit/>
          </a:bodyPr>
          <a:lstStyle/>
          <a:p>
            <a:pPr algn="ctr" defTabSz="534726">
              <a:lnSpc>
                <a:spcPct val="90000"/>
              </a:lnSpc>
              <a:defRPr/>
            </a:pPr>
            <a:r>
              <a:rPr lang="en-US" sz="2300" b="1" dirty="0">
                <a:solidFill>
                  <a:schemeClr val="accent1">
                    <a:lumMod val="40000"/>
                    <a:lumOff val="60000"/>
                  </a:schemeClr>
                </a:solidFill>
                <a:latin typeface="Franklin Gothic Medium"/>
                <a:ea typeface="MS PGothic" pitchFamily="34" charset="-128"/>
              </a:rPr>
              <a:t>GOVERNMENTS</a:t>
            </a:r>
            <a:br>
              <a:rPr lang="en-US" sz="2300" b="1" dirty="0">
                <a:solidFill>
                  <a:schemeClr val="accent1">
                    <a:lumMod val="40000"/>
                    <a:lumOff val="60000"/>
                  </a:schemeClr>
                </a:solidFill>
                <a:latin typeface="Franklin Gothic Medium"/>
                <a:ea typeface="MS PGothic" pitchFamily="34" charset="-128"/>
              </a:rPr>
            </a:br>
            <a:r>
              <a:rPr lang="en-US" sz="2300" b="1" dirty="0">
                <a:solidFill>
                  <a:schemeClr val="accent1">
                    <a:lumMod val="40000"/>
                    <a:lumOff val="60000"/>
                  </a:schemeClr>
                </a:solidFill>
                <a:latin typeface="Franklin Gothic Medium"/>
                <a:ea typeface="MS PGothic" pitchFamily="34" charset="-128"/>
              </a:rPr>
              <a:t>OF THE WORLD</a:t>
            </a:r>
          </a:p>
        </p:txBody>
      </p:sp>
    </p:spTree>
    <p:extLst>
      <p:ext uri="{BB962C8B-B14F-4D97-AF65-F5344CB8AC3E}">
        <p14:creationId xmlns:p14="http://schemas.microsoft.com/office/powerpoint/2010/main" val="257282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5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par>
                                <p:cTn id="8" presetID="10" presetClass="entr" presetSubtype="0" fill="hold" nodeType="withEffect">
                                  <p:stCondLst>
                                    <p:cond delay="500"/>
                                  </p:stCondLst>
                                  <p:childTnLst>
                                    <p:set>
                                      <p:cBhvr>
                                        <p:cTn id="9" dur="1" fill="hold">
                                          <p:stCondLst>
                                            <p:cond delay="0"/>
                                          </p:stCondLst>
                                        </p:cTn>
                                        <p:tgtEl>
                                          <p:spTgt spid="5121"/>
                                        </p:tgtEl>
                                        <p:attrNameLst>
                                          <p:attrName>style.visibility</p:attrName>
                                        </p:attrNameLst>
                                      </p:cBhvr>
                                      <p:to>
                                        <p:strVal val="visible"/>
                                      </p:to>
                                    </p:set>
                                    <p:animEffect transition="in" filter="fade">
                                      <p:cBhvr>
                                        <p:cTn id="10" dur="500"/>
                                        <p:tgtEl>
                                          <p:spTgt spid="5121"/>
                                        </p:tgtEl>
                                      </p:cBhvr>
                                    </p:animEffect>
                                  </p:childTnLst>
                                </p:cTn>
                              </p:par>
                              <p:par>
                                <p:cTn id="11" presetID="10" presetClass="entr" presetSubtype="0" fill="hold" nodeType="withEffect">
                                  <p:stCondLst>
                                    <p:cond delay="75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500"/>
                                        <p:tgtEl>
                                          <p:spTgt spid="5122"/>
                                        </p:tgtEl>
                                      </p:cBhvr>
                                    </p:animEffect>
                                  </p:childTnLst>
                                </p:cTn>
                              </p:par>
                              <p:par>
                                <p:cTn id="14" presetID="10" presetClass="entr" presetSubtype="0" fill="hold" nodeType="withEffect">
                                  <p:stCondLst>
                                    <p:cond delay="500"/>
                                  </p:stCondLst>
                                  <p:childTnLst>
                                    <p:set>
                                      <p:cBhvr>
                                        <p:cTn id="15" dur="1" fill="hold">
                                          <p:stCondLst>
                                            <p:cond delay="0"/>
                                          </p:stCondLst>
                                        </p:cTn>
                                        <p:tgtEl>
                                          <p:spTgt spid="5125"/>
                                        </p:tgtEl>
                                        <p:attrNameLst>
                                          <p:attrName>style.visibility</p:attrName>
                                        </p:attrNameLst>
                                      </p:cBhvr>
                                      <p:to>
                                        <p:strVal val="visible"/>
                                      </p:to>
                                    </p:set>
                                    <p:animEffect transition="in" filter="fade">
                                      <p:cBhvr>
                                        <p:cTn id="16" dur="500"/>
                                        <p:tgtEl>
                                          <p:spTgt spid="5125"/>
                                        </p:tgtEl>
                                      </p:cBhvr>
                                    </p:animEffect>
                                  </p:childTnLst>
                                </p:cTn>
                              </p:par>
                              <p:par>
                                <p:cTn id="17" presetID="10" presetClass="entr" presetSubtype="0" fill="hold" nodeType="withEffect">
                                  <p:stCondLst>
                                    <p:cond delay="0"/>
                                  </p:stCondLst>
                                  <p:childTnLst>
                                    <p:set>
                                      <p:cBhvr>
                                        <p:cTn id="18" dur="1" fill="hold">
                                          <p:stCondLst>
                                            <p:cond delay="0"/>
                                          </p:stCondLst>
                                        </p:cTn>
                                        <p:tgtEl>
                                          <p:spTgt spid="5123"/>
                                        </p:tgtEl>
                                        <p:attrNameLst>
                                          <p:attrName>style.visibility</p:attrName>
                                        </p:attrNameLst>
                                      </p:cBhvr>
                                      <p:to>
                                        <p:strVal val="visible"/>
                                      </p:to>
                                    </p:set>
                                    <p:animEffect transition="in" filter="fade">
                                      <p:cBhvr>
                                        <p:cTn id="19" dur="500"/>
                                        <p:tgtEl>
                                          <p:spTgt spid="5123"/>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351502" y="1556809"/>
            <a:ext cx="4885187" cy="2745650"/>
          </a:xfrm>
          <a:prstGeom prst="rect">
            <a:avLst/>
          </a:prstGeom>
          <a:noFill/>
        </p:spPr>
        <p:txBody>
          <a:bodyPr wrap="square" lIns="91158" tIns="45574" rIns="91158" bIns="45574">
            <a:spAutoFit/>
          </a:bodyPr>
          <a:lstStyle/>
          <a:p>
            <a:pPr algn="ctr" eaLnBrk="0" fontAlgn="base" hangingPunct="0">
              <a:lnSpc>
                <a:spcPct val="150000"/>
              </a:lnSpc>
              <a:spcAft>
                <a:spcPct val="0"/>
              </a:spcAft>
              <a:defRPr/>
            </a:pPr>
            <a:r>
              <a:rPr lang="en-US" sz="4000" kern="0" dirty="0">
                <a:solidFill>
                  <a:srgbClr val="000000"/>
                </a:solidFill>
                <a:latin typeface="Arial Narrow" pitchFamily="34" charset="0"/>
                <a:cs typeface="Arial" charset="0"/>
              </a:rPr>
              <a:t>Polio</a:t>
            </a:r>
            <a:r>
              <a:rPr lang="en-US" sz="4000" i="1" dirty="0">
                <a:solidFill>
                  <a:srgbClr val="000000"/>
                </a:solidFill>
                <a:latin typeface="Arial Narrow" pitchFamily="34" charset="0"/>
                <a:cs typeface="Calibri" pitchFamily="34" charset="0"/>
              </a:rPr>
              <a:t> </a:t>
            </a:r>
            <a:r>
              <a:rPr lang="en-US" sz="4000" kern="0" dirty="0">
                <a:solidFill>
                  <a:srgbClr val="000000"/>
                </a:solidFill>
                <a:latin typeface="Arial Narrow" pitchFamily="34" charset="0"/>
                <a:cs typeface="Arial" charset="0"/>
              </a:rPr>
              <a:t>Eradication</a:t>
            </a:r>
            <a:r>
              <a:rPr lang="en-US" sz="4000" i="1" dirty="0">
                <a:solidFill>
                  <a:srgbClr val="000000"/>
                </a:solidFill>
                <a:latin typeface="Arial Narrow" pitchFamily="34" charset="0"/>
                <a:cs typeface="Calibri" pitchFamily="34" charset="0"/>
              </a:rPr>
              <a:t> </a:t>
            </a:r>
            <a:r>
              <a:rPr lang="en-US" sz="4000" kern="0" dirty="0">
                <a:solidFill>
                  <a:srgbClr val="000000"/>
                </a:solidFill>
                <a:latin typeface="Arial Narrow" pitchFamily="34" charset="0"/>
                <a:cs typeface="Arial" charset="0"/>
              </a:rPr>
              <a:t>&amp;</a:t>
            </a:r>
          </a:p>
          <a:p>
            <a:pPr algn="ctr" eaLnBrk="0" fontAlgn="base" hangingPunct="0">
              <a:lnSpc>
                <a:spcPct val="150000"/>
              </a:lnSpc>
              <a:spcAft>
                <a:spcPct val="0"/>
              </a:spcAft>
              <a:defRPr/>
            </a:pPr>
            <a:r>
              <a:rPr lang="en-US" sz="4000" kern="0" dirty="0">
                <a:solidFill>
                  <a:srgbClr val="000000"/>
                </a:solidFill>
                <a:latin typeface="Arial Narrow" pitchFamily="34" charset="0"/>
                <a:cs typeface="Arial" charset="0"/>
              </a:rPr>
              <a:t>Endgame</a:t>
            </a:r>
            <a:r>
              <a:rPr lang="en-US" sz="4000" i="1" dirty="0">
                <a:solidFill>
                  <a:srgbClr val="000000"/>
                </a:solidFill>
                <a:latin typeface="Arial Narrow" pitchFamily="34" charset="0"/>
                <a:cs typeface="Calibri" pitchFamily="34" charset="0"/>
              </a:rPr>
              <a:t> </a:t>
            </a:r>
            <a:r>
              <a:rPr lang="en-US" sz="4000" kern="0" dirty="0">
                <a:solidFill>
                  <a:srgbClr val="000000"/>
                </a:solidFill>
                <a:latin typeface="Arial Narrow" pitchFamily="34" charset="0"/>
                <a:cs typeface="Arial" charset="0"/>
              </a:rPr>
              <a:t>Strategic</a:t>
            </a:r>
            <a:r>
              <a:rPr lang="en-US" sz="4000" i="1" dirty="0">
                <a:solidFill>
                  <a:srgbClr val="000000"/>
                </a:solidFill>
                <a:latin typeface="Arial Narrow" pitchFamily="34" charset="0"/>
                <a:cs typeface="Calibri" pitchFamily="34" charset="0"/>
              </a:rPr>
              <a:t> </a:t>
            </a:r>
            <a:r>
              <a:rPr lang="en-US" sz="4000" kern="0" dirty="0">
                <a:solidFill>
                  <a:srgbClr val="000000"/>
                </a:solidFill>
                <a:latin typeface="Arial Narrow" pitchFamily="34" charset="0"/>
                <a:cs typeface="Arial" charset="0"/>
              </a:rPr>
              <a:t>Plan</a:t>
            </a:r>
            <a:r>
              <a:rPr lang="en-US" sz="4000" i="1" dirty="0">
                <a:solidFill>
                  <a:srgbClr val="000000"/>
                </a:solidFill>
                <a:latin typeface="Arial Narrow" pitchFamily="34" charset="0"/>
                <a:cs typeface="Calibri" pitchFamily="34" charset="0"/>
              </a:rPr>
              <a:t>  </a:t>
            </a:r>
          </a:p>
          <a:p>
            <a:pPr algn="ctr" eaLnBrk="0" fontAlgn="base" hangingPunct="0">
              <a:lnSpc>
                <a:spcPct val="150000"/>
              </a:lnSpc>
              <a:spcAft>
                <a:spcPct val="0"/>
              </a:spcAft>
              <a:defRPr/>
            </a:pPr>
            <a:r>
              <a:rPr lang="en-US" sz="4000" kern="0" dirty="0">
                <a:solidFill>
                  <a:srgbClr val="000000"/>
                </a:solidFill>
                <a:latin typeface="Arial Narrow" pitchFamily="34" charset="0"/>
                <a:cs typeface="Arial" charset="0"/>
              </a:rPr>
              <a:t>2013-18</a:t>
            </a:r>
          </a:p>
        </p:txBody>
      </p:sp>
      <p:sp>
        <p:nvSpPr>
          <p:cNvPr id="2" name="Title 1"/>
          <p:cNvSpPr>
            <a:spLocks noGrp="1"/>
          </p:cNvSpPr>
          <p:nvPr>
            <p:ph type="title" idx="4294967295"/>
          </p:nvPr>
        </p:nvSpPr>
        <p:spPr>
          <a:xfrm>
            <a:off x="381000" y="457200"/>
            <a:ext cx="8763000" cy="533400"/>
          </a:xfrm>
          <a:prstGeom prst="rect">
            <a:avLst/>
          </a:prstGeom>
        </p:spPr>
        <p:txBody>
          <a:bodyPr>
            <a:normAutofit fontScale="90000"/>
          </a:bodyPr>
          <a:lstStyle/>
          <a:p>
            <a:r>
              <a:rPr lang="en-US" dirty="0" smtClean="0">
                <a:solidFill>
                  <a:srgbClr val="000000"/>
                </a:solidFill>
                <a:latin typeface="Arial Narrow" panose="020B0606020202030204" pitchFamily="34" charset="0"/>
              </a:rPr>
              <a:t>Endgame Strategic Plan</a:t>
            </a:r>
            <a:endParaRPr lang="en-US" dirty="0">
              <a:solidFill>
                <a:srgbClr val="000000"/>
              </a:solidFill>
              <a:latin typeface="Arial Narrow" panose="020B0606020202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530" y="1371598"/>
            <a:ext cx="3276600" cy="502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98819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RF100\PolioPlus Division\Current PolioPlus Staff\Photo Library\Country photos\Pakistan\2012-13\Karachi airport\Karachi Airport kiosk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04800"/>
            <a:ext cx="2014538"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RF100\PolioPlus Division\Current PolioPlus Staff\Photo Library\Country photos\Pakistan\2012-13\SNID Dec '12\3852_513156745372520_617994785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886200"/>
            <a:ext cx="3352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2913" y="2478088"/>
            <a:ext cx="571817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64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itchFamily="34" charset="0"/>
              </a:rPr>
              <a:t/>
            </a:r>
            <a:br>
              <a:rPr lang="en-US" dirty="0" smtClean="0">
                <a:latin typeface="Arial Narrow" pitchFamily="34" charset="0"/>
              </a:rPr>
            </a:br>
            <a:r>
              <a:rPr lang="en-US" dirty="0" smtClean="0">
                <a:latin typeface="Arial Narrow" pitchFamily="34" charset="0"/>
              </a:rPr>
              <a:t>HVORFOR </a:t>
            </a:r>
            <a:r>
              <a:rPr lang="en-US" dirty="0">
                <a:latin typeface="Arial Narrow" pitchFamily="34" charset="0"/>
              </a:rPr>
              <a:t>SKAL VI UTRYDDE POLIO</a:t>
            </a:r>
            <a:r>
              <a:rPr lang="en-US" dirty="0">
                <a:solidFill>
                  <a:srgbClr val="FF0000"/>
                </a:solidFill>
                <a:latin typeface="Arial Narrow" pitchFamily="34" charset="0"/>
              </a:rPr>
              <a:t/>
            </a:r>
            <a:br>
              <a:rPr lang="en-US" dirty="0">
                <a:solidFill>
                  <a:srgbClr val="FF0000"/>
                </a:solidFill>
                <a:latin typeface="Arial Narrow" pitchFamily="34" charset="0"/>
              </a:rPr>
            </a:br>
            <a:endParaRPr lang="nb-NO" dirty="0"/>
          </a:p>
        </p:txBody>
      </p:sp>
      <p:sp>
        <p:nvSpPr>
          <p:cNvPr id="3" name="Content Placeholder 2"/>
          <p:cNvSpPr>
            <a:spLocks noGrp="1"/>
          </p:cNvSpPr>
          <p:nvPr>
            <p:ph idx="1"/>
          </p:nvPr>
        </p:nvSpPr>
        <p:spPr/>
        <p:txBody>
          <a:bodyPr/>
          <a:lstStyle/>
          <a:p>
            <a:r>
              <a:rPr lang="en-US" sz="3200" dirty="0">
                <a:solidFill>
                  <a:schemeClr val="tx1">
                    <a:lumMod val="50000"/>
                  </a:schemeClr>
                </a:solidFill>
                <a:latin typeface="Arial Narrow" panose="020B0606020202030204" pitchFamily="34" charset="0"/>
              </a:rPr>
              <a:t>Den </a:t>
            </a:r>
            <a:r>
              <a:rPr lang="en-US" sz="3200" dirty="0" err="1">
                <a:solidFill>
                  <a:schemeClr val="tx1">
                    <a:lumMod val="50000"/>
                  </a:schemeClr>
                </a:solidFill>
                <a:latin typeface="Arial Narrow" panose="020B0606020202030204" pitchFamily="34" charset="0"/>
              </a:rPr>
              <a:t>mennesklige</a:t>
            </a:r>
            <a:r>
              <a:rPr lang="en-US" sz="3200" dirty="0">
                <a:solidFill>
                  <a:schemeClr val="tx1">
                    <a:lumMod val="50000"/>
                  </a:schemeClr>
                </a:solidFill>
                <a:latin typeface="Arial Narrow" panose="020B0606020202030204" pitchFamily="34" charset="0"/>
              </a:rPr>
              <a:t> </a:t>
            </a:r>
            <a:r>
              <a:rPr lang="en-US" sz="3200" dirty="0" err="1" smtClean="0">
                <a:solidFill>
                  <a:schemeClr val="tx1">
                    <a:lumMod val="50000"/>
                  </a:schemeClr>
                </a:solidFill>
                <a:latin typeface="Arial Narrow" panose="020B0606020202030204" pitchFamily="34" charset="0"/>
              </a:rPr>
              <a:t>kostnad</a:t>
            </a:r>
            <a:endParaRPr lang="en-US" sz="3200" dirty="0" smtClean="0">
              <a:solidFill>
                <a:schemeClr val="tx1">
                  <a:lumMod val="50000"/>
                </a:schemeClr>
              </a:solidFill>
              <a:latin typeface="Arial Narrow" panose="020B0606020202030204" pitchFamily="34" charset="0"/>
            </a:endParaRPr>
          </a:p>
          <a:p>
            <a:r>
              <a:rPr lang="en-US" sz="3200" dirty="0" err="1">
                <a:solidFill>
                  <a:schemeClr val="tx1">
                    <a:lumMod val="50000"/>
                  </a:schemeClr>
                </a:solidFill>
                <a:latin typeface="Arial Narrow" panose="020B0606020202030204" pitchFamily="34" charset="0"/>
              </a:rPr>
              <a:t>Det</a:t>
            </a:r>
            <a:r>
              <a:rPr lang="en-US" sz="3200" dirty="0">
                <a:solidFill>
                  <a:schemeClr val="tx1">
                    <a:lumMod val="50000"/>
                  </a:schemeClr>
                </a:solidFill>
                <a:latin typeface="Arial Narrow" panose="020B0606020202030204" pitchFamily="34" charset="0"/>
              </a:rPr>
              <a:t> </a:t>
            </a:r>
            <a:r>
              <a:rPr lang="en-US" sz="3200" dirty="0" err="1">
                <a:solidFill>
                  <a:schemeClr val="tx1">
                    <a:lumMod val="50000"/>
                  </a:schemeClr>
                </a:solidFill>
                <a:latin typeface="Arial Narrow" panose="020B0606020202030204" pitchFamily="34" charset="0"/>
              </a:rPr>
              <a:t>er</a:t>
            </a:r>
            <a:r>
              <a:rPr lang="en-US" sz="3200" dirty="0">
                <a:solidFill>
                  <a:schemeClr val="tx1">
                    <a:lumMod val="50000"/>
                  </a:schemeClr>
                </a:solidFill>
                <a:latin typeface="Arial Narrow" panose="020B0606020202030204" pitchFamily="34" charset="0"/>
              </a:rPr>
              <a:t> </a:t>
            </a:r>
            <a:r>
              <a:rPr lang="en-US" sz="3200" dirty="0" err="1" smtClean="0">
                <a:solidFill>
                  <a:schemeClr val="tx1">
                    <a:lumMod val="50000"/>
                  </a:schemeClr>
                </a:solidFill>
                <a:latin typeface="Arial Narrow" panose="020B0606020202030204" pitchFamily="34" charset="0"/>
              </a:rPr>
              <a:t>oppnåelig</a:t>
            </a:r>
            <a:endParaRPr lang="en-US" sz="3200" dirty="0" smtClean="0">
              <a:solidFill>
                <a:schemeClr val="tx1">
                  <a:lumMod val="50000"/>
                </a:schemeClr>
              </a:solidFill>
              <a:latin typeface="Arial Narrow" panose="020B0606020202030204" pitchFamily="34" charset="0"/>
            </a:endParaRPr>
          </a:p>
          <a:p>
            <a:r>
              <a:rPr lang="en-US" sz="3200" dirty="0" err="1">
                <a:solidFill>
                  <a:schemeClr val="tx1">
                    <a:lumMod val="50000"/>
                  </a:schemeClr>
                </a:solidFill>
                <a:latin typeface="Arial Narrow" panose="020B0606020202030204" pitchFamily="34" charset="0"/>
              </a:rPr>
              <a:t>Det</a:t>
            </a:r>
            <a:r>
              <a:rPr lang="en-US" sz="3200" dirty="0">
                <a:solidFill>
                  <a:schemeClr val="tx1">
                    <a:lumMod val="50000"/>
                  </a:schemeClr>
                </a:solidFill>
                <a:latin typeface="Arial Narrow" panose="020B0606020202030204" pitchFamily="34" charset="0"/>
              </a:rPr>
              <a:t> </a:t>
            </a:r>
            <a:r>
              <a:rPr lang="en-US" sz="3200" dirty="0" err="1">
                <a:solidFill>
                  <a:schemeClr val="tx1">
                    <a:lumMod val="50000"/>
                  </a:schemeClr>
                </a:solidFill>
                <a:latin typeface="Arial Narrow" panose="020B0606020202030204" pitchFamily="34" charset="0"/>
              </a:rPr>
              <a:t>er</a:t>
            </a:r>
            <a:r>
              <a:rPr lang="en-US" sz="3200" dirty="0">
                <a:solidFill>
                  <a:schemeClr val="tx1">
                    <a:lumMod val="50000"/>
                  </a:schemeClr>
                </a:solidFill>
                <a:latin typeface="Arial Narrow" panose="020B0606020202030204" pitchFamily="34" charset="0"/>
              </a:rPr>
              <a:t> </a:t>
            </a:r>
            <a:r>
              <a:rPr lang="en-US" sz="3200" dirty="0" err="1">
                <a:solidFill>
                  <a:schemeClr val="tx1">
                    <a:lumMod val="50000"/>
                  </a:schemeClr>
                </a:solidFill>
                <a:latin typeface="Arial Narrow" panose="020B0606020202030204" pitchFamily="34" charset="0"/>
              </a:rPr>
              <a:t>en</a:t>
            </a:r>
            <a:r>
              <a:rPr lang="en-US" sz="3200" dirty="0">
                <a:solidFill>
                  <a:schemeClr val="tx1">
                    <a:lumMod val="50000"/>
                  </a:schemeClr>
                </a:solidFill>
                <a:latin typeface="Arial Narrow" panose="020B0606020202030204" pitchFamily="34" charset="0"/>
              </a:rPr>
              <a:t> god </a:t>
            </a:r>
            <a:r>
              <a:rPr lang="en-US" sz="3200" dirty="0" err="1" smtClean="0">
                <a:solidFill>
                  <a:schemeClr val="tx1">
                    <a:lumMod val="50000"/>
                  </a:schemeClr>
                </a:solidFill>
                <a:latin typeface="Arial Narrow" panose="020B0606020202030204" pitchFamily="34" charset="0"/>
              </a:rPr>
              <a:t>investering</a:t>
            </a:r>
            <a:endParaRPr lang="en-US" sz="3200" dirty="0" smtClean="0">
              <a:solidFill>
                <a:schemeClr val="tx1">
                  <a:lumMod val="50000"/>
                </a:schemeClr>
              </a:solidFill>
              <a:latin typeface="Arial Narrow" panose="020B0606020202030204" pitchFamily="34" charset="0"/>
            </a:endParaRPr>
          </a:p>
          <a:p>
            <a:r>
              <a:rPr lang="en-US" sz="3200" dirty="0" err="1">
                <a:solidFill>
                  <a:schemeClr val="tx1">
                    <a:lumMod val="50000"/>
                  </a:schemeClr>
                </a:solidFill>
                <a:latin typeface="Arial Narrow" panose="020B0606020202030204" pitchFamily="34" charset="0"/>
              </a:rPr>
              <a:t>Det</a:t>
            </a:r>
            <a:r>
              <a:rPr lang="en-US" sz="3200" dirty="0">
                <a:solidFill>
                  <a:schemeClr val="tx1">
                    <a:lumMod val="50000"/>
                  </a:schemeClr>
                </a:solidFill>
                <a:latin typeface="Arial Narrow" panose="020B0606020202030204" pitchFamily="34" charset="0"/>
              </a:rPr>
              <a:t> </a:t>
            </a:r>
            <a:r>
              <a:rPr lang="en-US" sz="3200" dirty="0" err="1">
                <a:solidFill>
                  <a:schemeClr val="tx1">
                    <a:lumMod val="50000"/>
                  </a:schemeClr>
                </a:solidFill>
                <a:latin typeface="Arial Narrow" panose="020B0606020202030204" pitchFamily="34" charset="0"/>
              </a:rPr>
              <a:t>styrker</a:t>
            </a:r>
            <a:r>
              <a:rPr lang="en-US" sz="3200" dirty="0">
                <a:solidFill>
                  <a:schemeClr val="tx1">
                    <a:lumMod val="50000"/>
                  </a:schemeClr>
                </a:solidFill>
                <a:latin typeface="Arial Narrow" panose="020B0606020202030204" pitchFamily="34" charset="0"/>
              </a:rPr>
              <a:t> </a:t>
            </a:r>
            <a:r>
              <a:rPr lang="en-US" sz="3200" dirty="0" err="1" smtClean="0">
                <a:solidFill>
                  <a:schemeClr val="tx1">
                    <a:lumMod val="50000"/>
                  </a:schemeClr>
                </a:solidFill>
                <a:latin typeface="Arial Narrow" panose="020B0606020202030204" pitchFamily="34" charset="0"/>
              </a:rPr>
              <a:t>helsevesenet</a:t>
            </a:r>
            <a:endParaRPr lang="en-US" sz="3200" dirty="0" smtClean="0">
              <a:solidFill>
                <a:schemeClr val="tx1">
                  <a:lumMod val="50000"/>
                </a:schemeClr>
              </a:solidFill>
              <a:latin typeface="Arial Narrow" panose="020B0606020202030204" pitchFamily="34" charset="0"/>
            </a:endParaRPr>
          </a:p>
          <a:p>
            <a:r>
              <a:rPr lang="en-US" sz="3200" dirty="0">
                <a:solidFill>
                  <a:schemeClr val="tx1">
                    <a:lumMod val="50000"/>
                  </a:schemeClr>
                </a:solidFill>
                <a:latin typeface="Arial Narrow" panose="020B0606020202030204" pitchFamily="34" charset="0"/>
              </a:rPr>
              <a:t>Den setter </a:t>
            </a:r>
            <a:r>
              <a:rPr lang="en-US" sz="3200" dirty="0" err="1" smtClean="0">
                <a:solidFill>
                  <a:schemeClr val="tx1">
                    <a:lumMod val="50000"/>
                  </a:schemeClr>
                </a:solidFill>
                <a:latin typeface="Arial Narrow" panose="020B0606020202030204" pitchFamily="34" charset="0"/>
              </a:rPr>
              <a:t>en</a:t>
            </a:r>
            <a:r>
              <a:rPr lang="en-US" sz="3200" dirty="0" smtClean="0">
                <a:solidFill>
                  <a:schemeClr val="tx1">
                    <a:lumMod val="50000"/>
                  </a:schemeClr>
                </a:solidFill>
                <a:latin typeface="Arial Narrow" panose="020B0606020202030204" pitchFamily="34" charset="0"/>
              </a:rPr>
              <a:t> </a:t>
            </a:r>
            <a:r>
              <a:rPr lang="en-US" sz="3200" dirty="0" err="1" smtClean="0">
                <a:solidFill>
                  <a:schemeClr val="tx1">
                    <a:lumMod val="50000"/>
                  </a:schemeClr>
                </a:solidFill>
                <a:latin typeface="Arial Narrow" panose="020B0606020202030204" pitchFamily="34" charset="0"/>
              </a:rPr>
              <a:t>standarden</a:t>
            </a:r>
            <a:endParaRPr lang="en-US" sz="3200" dirty="0" smtClean="0">
              <a:solidFill>
                <a:schemeClr val="tx1">
                  <a:lumMod val="50000"/>
                </a:schemeClr>
              </a:solidFill>
              <a:latin typeface="Arial Narrow" panose="020B0606020202030204" pitchFamily="34" charset="0"/>
            </a:endParaRPr>
          </a:p>
          <a:p>
            <a:endParaRPr lang="nb-NO" dirty="0">
              <a:solidFill>
                <a:schemeClr val="tx1">
                  <a:lumMod val="50000"/>
                </a:schemeClr>
              </a:solidFill>
              <a:latin typeface="Arial Narrow" panose="020B0606020202030204" pitchFamily="34" charset="0"/>
            </a:endParaRPr>
          </a:p>
        </p:txBody>
      </p:sp>
    </p:spTree>
    <p:extLst>
      <p:ext uri="{BB962C8B-B14F-4D97-AF65-F5344CB8AC3E}">
        <p14:creationId xmlns:p14="http://schemas.microsoft.com/office/powerpoint/2010/main" val="305225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5"/>
          <p:cNvSpPr>
            <a:spLocks noGrp="1"/>
          </p:cNvSpPr>
          <p:nvPr>
            <p:ph type="title" idx="4294967295"/>
          </p:nvPr>
        </p:nvSpPr>
        <p:spPr>
          <a:xfrm>
            <a:off x="0" y="274638"/>
            <a:ext cx="8229600" cy="1143000"/>
          </a:xfrm>
          <a:prstGeom prst="rect">
            <a:avLst/>
          </a:prstGeom>
        </p:spPr>
        <p:txBody>
          <a:bodyPr/>
          <a:lstStyle/>
          <a:p>
            <a:r>
              <a:rPr lang="en-US" b="1" dirty="0" smtClean="0">
                <a:solidFill>
                  <a:schemeClr val="bg1"/>
                </a:solidFill>
                <a:latin typeface="Franklin Gothic Medium" pitchFamily="34" charset="0"/>
              </a:rPr>
              <a:t>Financing the endgame plan</a:t>
            </a:r>
            <a:endParaRPr lang="en-US" sz="2000" i="1" dirty="0">
              <a:solidFill>
                <a:schemeClr val="bg1"/>
              </a:solidFill>
              <a:latin typeface="Franklin Gothic Medium" pitchFamily="34" charset="0"/>
            </a:endParaRPr>
          </a:p>
        </p:txBody>
      </p:sp>
      <p:cxnSp>
        <p:nvCxnSpPr>
          <p:cNvPr id="12" name="Straight Connector 11"/>
          <p:cNvCxnSpPr/>
          <p:nvPr/>
        </p:nvCxnSpPr>
        <p:spPr>
          <a:xfrm>
            <a:off x="2046187" y="5844787"/>
            <a:ext cx="4985169" cy="1461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5"/>
          <p:cNvSpPr txBox="1">
            <a:spLocks/>
          </p:cNvSpPr>
          <p:nvPr/>
        </p:nvSpPr>
        <p:spPr bwMode="auto">
          <a:xfrm>
            <a:off x="856554" y="446436"/>
            <a:ext cx="742400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58" tIns="45574" rIns="91158" bIns="45574" numCol="1" anchor="ctr" anchorCtr="0" compatLnSpc="1">
            <a:prstTxWarp prst="textNoShape">
              <a:avLst/>
            </a:prstTxWarp>
          </a:bodyPr>
          <a:lstStyle>
            <a:lvl1pPr algn="ctr" rtl="0" eaLnBrk="0" fontAlgn="base" hangingPunct="0">
              <a:spcBef>
                <a:spcPct val="0"/>
              </a:spcBef>
              <a:spcAft>
                <a:spcPct val="0"/>
              </a:spcAft>
              <a:defRPr sz="4300"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5798" algn="ctr" rtl="0" fontAlgn="base">
              <a:spcBef>
                <a:spcPct val="0"/>
              </a:spcBef>
              <a:spcAft>
                <a:spcPct val="0"/>
              </a:spcAft>
              <a:defRPr sz="4300">
                <a:solidFill>
                  <a:schemeClr val="tx1"/>
                </a:solidFill>
                <a:latin typeface="Calibri" pitchFamily="34" charset="0"/>
              </a:defRPr>
            </a:lvl6pPr>
            <a:lvl7pPr marL="911599" algn="ctr" rtl="0" fontAlgn="base">
              <a:spcBef>
                <a:spcPct val="0"/>
              </a:spcBef>
              <a:spcAft>
                <a:spcPct val="0"/>
              </a:spcAft>
              <a:defRPr sz="4300">
                <a:solidFill>
                  <a:schemeClr val="tx1"/>
                </a:solidFill>
                <a:latin typeface="Calibri" pitchFamily="34" charset="0"/>
              </a:defRPr>
            </a:lvl7pPr>
            <a:lvl8pPr marL="1367392" algn="ctr" rtl="0" fontAlgn="base">
              <a:spcBef>
                <a:spcPct val="0"/>
              </a:spcBef>
              <a:spcAft>
                <a:spcPct val="0"/>
              </a:spcAft>
              <a:defRPr sz="4300">
                <a:solidFill>
                  <a:schemeClr val="tx1"/>
                </a:solidFill>
                <a:latin typeface="Calibri" pitchFamily="34" charset="0"/>
              </a:defRPr>
            </a:lvl8pPr>
            <a:lvl9pPr marL="1823192" algn="ctr" rtl="0" fontAlgn="base">
              <a:spcBef>
                <a:spcPct val="0"/>
              </a:spcBef>
              <a:spcAft>
                <a:spcPct val="0"/>
              </a:spcAft>
              <a:defRPr sz="43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u="none" strike="noStrike" kern="1200" cap="none" spc="0" normalizeH="0" baseline="0" noProof="0" dirty="0" err="1" smtClean="0">
                <a:ln>
                  <a:noFill/>
                </a:ln>
                <a:solidFill>
                  <a:srgbClr val="000000"/>
                </a:solidFill>
                <a:effectLst/>
                <a:uLnTx/>
                <a:uFillTx/>
                <a:latin typeface="Arial Narrow" pitchFamily="34" charset="0"/>
              </a:rPr>
              <a:t>Ny</a:t>
            </a:r>
            <a:r>
              <a:rPr kumimoji="0" lang="en-US" sz="3600" b="0" u="none" strike="noStrike" kern="1200" cap="none" spc="0" normalizeH="0" baseline="0" noProof="0" dirty="0" smtClean="0">
                <a:ln>
                  <a:noFill/>
                </a:ln>
                <a:solidFill>
                  <a:srgbClr val="000000"/>
                </a:solidFill>
                <a:effectLst/>
                <a:uLnTx/>
                <a:uFillTx/>
                <a:latin typeface="Arial Narrow" pitchFamily="34" charset="0"/>
              </a:rPr>
              <a:t> </a:t>
            </a:r>
            <a:r>
              <a:rPr kumimoji="0" lang="en-US" sz="3600" b="0" u="none" strike="noStrike" kern="1200" cap="none" spc="0" normalizeH="0" baseline="0" noProof="0" dirty="0" err="1" smtClean="0">
                <a:ln>
                  <a:noFill/>
                </a:ln>
                <a:solidFill>
                  <a:srgbClr val="000000"/>
                </a:solidFill>
                <a:effectLst/>
                <a:uLnTx/>
                <a:uFillTx/>
                <a:latin typeface="Arial Narrow" pitchFamily="34" charset="0"/>
              </a:rPr>
              <a:t>utfordring</a:t>
            </a:r>
            <a:r>
              <a:rPr kumimoji="0" lang="en-US" sz="3600" b="0" u="none" strike="noStrike" kern="1200" cap="none" spc="0" normalizeH="0" baseline="0" noProof="0" dirty="0" smtClean="0">
                <a:ln>
                  <a:noFill/>
                </a:ln>
                <a:solidFill>
                  <a:srgbClr val="000000"/>
                </a:solidFill>
                <a:effectLst/>
                <a:uLnTx/>
                <a:uFillTx/>
                <a:latin typeface="Arial Narrow" pitchFamily="34" charset="0"/>
              </a:rPr>
              <a:t> – </a:t>
            </a:r>
            <a:r>
              <a:rPr kumimoji="0" lang="en-US" sz="3600" b="0" u="none" strike="noStrike" kern="1200" cap="none" spc="0" normalizeH="0" baseline="0" noProof="0" dirty="0" err="1" smtClean="0">
                <a:ln>
                  <a:noFill/>
                </a:ln>
                <a:solidFill>
                  <a:srgbClr val="000000"/>
                </a:solidFill>
                <a:effectLst/>
                <a:uLnTx/>
                <a:uFillTx/>
                <a:latin typeface="Arial Narrow" pitchFamily="34" charset="0"/>
              </a:rPr>
              <a:t>nye</a:t>
            </a:r>
            <a:r>
              <a:rPr kumimoji="0" lang="en-US" sz="3600" b="0" u="none" strike="noStrike" kern="1200" cap="none" spc="0" normalizeH="0" baseline="0" noProof="0" dirty="0" smtClean="0">
                <a:ln>
                  <a:noFill/>
                </a:ln>
                <a:solidFill>
                  <a:srgbClr val="000000"/>
                </a:solidFill>
                <a:effectLst/>
                <a:uLnTx/>
                <a:uFillTx/>
                <a:latin typeface="Arial Narrow" pitchFamily="34" charset="0"/>
              </a:rPr>
              <a:t> </a:t>
            </a:r>
            <a:r>
              <a:rPr kumimoji="0" lang="en-US" sz="3600" b="0" u="none" strike="noStrike" kern="1200" cap="none" spc="0" normalizeH="0" baseline="0" noProof="0" dirty="0" err="1" smtClean="0">
                <a:ln>
                  <a:noFill/>
                </a:ln>
                <a:solidFill>
                  <a:srgbClr val="000000"/>
                </a:solidFill>
                <a:effectLst/>
                <a:uLnTx/>
                <a:uFillTx/>
                <a:latin typeface="Arial Narrow" pitchFamily="34" charset="0"/>
              </a:rPr>
              <a:t>muligheter</a:t>
            </a:r>
            <a:endParaRPr kumimoji="0" lang="en-US" sz="3600" b="0" u="none" strike="noStrike" kern="1200" cap="none" spc="0" normalizeH="0" baseline="0" noProof="0" dirty="0">
              <a:ln>
                <a:noFill/>
              </a:ln>
              <a:solidFill>
                <a:srgbClr val="000000"/>
              </a:solidFill>
              <a:effectLst/>
              <a:uLnTx/>
              <a:uFillTx/>
              <a:latin typeface="Arial Narrow" pitchFamily="34" charset="0"/>
            </a:endParaRPr>
          </a:p>
        </p:txBody>
      </p:sp>
      <p:sp>
        <p:nvSpPr>
          <p:cNvPr id="3" name="TextBox 2"/>
          <p:cNvSpPr txBox="1"/>
          <p:nvPr/>
        </p:nvSpPr>
        <p:spPr>
          <a:xfrm>
            <a:off x="746595" y="1542274"/>
            <a:ext cx="7082382" cy="1815882"/>
          </a:xfrm>
          <a:prstGeom prst="rect">
            <a:avLst/>
          </a:prstGeom>
          <a:noFill/>
        </p:spPr>
        <p:txBody>
          <a:bodyPr wrap="square" rtlCol="0">
            <a:spAutoFit/>
          </a:bodyPr>
          <a:lstStyle/>
          <a:p>
            <a:pPr algn="ctr"/>
            <a:r>
              <a:rPr lang="en-US" sz="2800" dirty="0" smtClean="0">
                <a:solidFill>
                  <a:srgbClr val="000000"/>
                </a:solidFill>
                <a:latin typeface="Arial Narrow" pitchFamily="34" charset="0"/>
              </a:rPr>
              <a:t>Fra </a:t>
            </a:r>
            <a:r>
              <a:rPr lang="en-US" sz="2800" dirty="0">
                <a:solidFill>
                  <a:srgbClr val="000000"/>
                </a:solidFill>
                <a:latin typeface="Arial Narrow" pitchFamily="34" charset="0"/>
              </a:rPr>
              <a:t>2013 to 2018, </a:t>
            </a:r>
            <a:r>
              <a:rPr lang="en-US" sz="2800" dirty="0" err="1" smtClean="0">
                <a:solidFill>
                  <a:srgbClr val="000000"/>
                </a:solidFill>
                <a:latin typeface="Arial Narrow" pitchFamily="34" charset="0"/>
              </a:rPr>
              <a:t>blir</a:t>
            </a:r>
            <a:r>
              <a:rPr lang="en-US" sz="2800" dirty="0" smtClean="0">
                <a:solidFill>
                  <a:srgbClr val="000000"/>
                </a:solidFill>
                <a:latin typeface="Arial Narrow" pitchFamily="34" charset="0"/>
              </a:rPr>
              <a:t> </a:t>
            </a:r>
            <a:r>
              <a:rPr lang="en-US" sz="2800" dirty="0" err="1" smtClean="0">
                <a:solidFill>
                  <a:srgbClr val="000000"/>
                </a:solidFill>
                <a:latin typeface="Arial Narrow" pitchFamily="34" charset="0"/>
              </a:rPr>
              <a:t>hver</a:t>
            </a:r>
            <a:r>
              <a:rPr lang="en-US" sz="2800" dirty="0" smtClean="0">
                <a:solidFill>
                  <a:srgbClr val="000000"/>
                </a:solidFill>
                <a:latin typeface="Arial Narrow" pitchFamily="34" charset="0"/>
              </a:rPr>
              <a:t> </a:t>
            </a:r>
            <a:r>
              <a:rPr lang="en-US" sz="2800" dirty="0">
                <a:solidFill>
                  <a:srgbClr val="000000"/>
                </a:solidFill>
                <a:latin typeface="Arial Narrow" pitchFamily="34" charset="0"/>
              </a:rPr>
              <a:t>US$1 </a:t>
            </a:r>
            <a:r>
              <a:rPr lang="en-US" sz="2800" dirty="0" smtClean="0">
                <a:solidFill>
                  <a:srgbClr val="000000"/>
                </a:solidFill>
                <a:latin typeface="Arial Narrow" pitchFamily="34" charset="0"/>
              </a:rPr>
              <a:t>million </a:t>
            </a:r>
            <a:r>
              <a:rPr lang="en-US" sz="2800" dirty="0" err="1" smtClean="0">
                <a:solidFill>
                  <a:srgbClr val="000000"/>
                </a:solidFill>
                <a:latin typeface="Arial Narrow" pitchFamily="34" charset="0"/>
              </a:rPr>
              <a:t>som</a:t>
            </a:r>
            <a:r>
              <a:rPr lang="en-US" sz="2800" dirty="0" smtClean="0">
                <a:solidFill>
                  <a:srgbClr val="000000"/>
                </a:solidFill>
                <a:latin typeface="Arial Narrow" pitchFamily="34" charset="0"/>
              </a:rPr>
              <a:t> Rotary </a:t>
            </a:r>
            <a:r>
              <a:rPr lang="en-US" sz="2800" dirty="0" err="1" smtClean="0">
                <a:solidFill>
                  <a:srgbClr val="000000"/>
                </a:solidFill>
                <a:latin typeface="Arial Narrow" pitchFamily="34" charset="0"/>
              </a:rPr>
              <a:t>bidrar</a:t>
            </a:r>
            <a:r>
              <a:rPr lang="en-US" sz="2800" dirty="0" smtClean="0">
                <a:solidFill>
                  <a:srgbClr val="000000"/>
                </a:solidFill>
                <a:latin typeface="Arial Narrow" pitchFamily="34" charset="0"/>
              </a:rPr>
              <a:t> med I </a:t>
            </a:r>
            <a:r>
              <a:rPr lang="en-US" sz="2800" dirty="0" err="1" smtClean="0">
                <a:solidFill>
                  <a:srgbClr val="000000"/>
                </a:solidFill>
                <a:latin typeface="Arial Narrow" pitchFamily="34" charset="0"/>
              </a:rPr>
              <a:t>direkte</a:t>
            </a:r>
            <a:r>
              <a:rPr lang="en-US" sz="2800" dirty="0" smtClean="0">
                <a:solidFill>
                  <a:srgbClr val="000000"/>
                </a:solidFill>
                <a:latin typeface="Arial Narrow" pitchFamily="34" charset="0"/>
              </a:rPr>
              <a:t> </a:t>
            </a:r>
            <a:r>
              <a:rPr lang="en-US" sz="2800" dirty="0" err="1" smtClean="0">
                <a:solidFill>
                  <a:srgbClr val="000000"/>
                </a:solidFill>
                <a:latin typeface="Arial Narrow" pitchFamily="34" charset="0"/>
              </a:rPr>
              <a:t>støtte</a:t>
            </a:r>
            <a:r>
              <a:rPr lang="en-US" sz="2800" dirty="0" smtClean="0">
                <a:solidFill>
                  <a:srgbClr val="000000"/>
                </a:solidFill>
                <a:latin typeface="Arial Narrow" pitchFamily="34" charset="0"/>
              </a:rPr>
              <a:t> </a:t>
            </a:r>
            <a:r>
              <a:rPr lang="en-US" sz="2800" dirty="0" err="1" smtClean="0">
                <a:solidFill>
                  <a:srgbClr val="000000"/>
                </a:solidFill>
                <a:latin typeface="Arial Narrow" pitchFamily="34" charset="0"/>
              </a:rPr>
              <a:t>til</a:t>
            </a:r>
            <a:r>
              <a:rPr lang="en-US" sz="2800" dirty="0" smtClean="0">
                <a:solidFill>
                  <a:srgbClr val="000000"/>
                </a:solidFill>
                <a:latin typeface="Arial Narrow" pitchFamily="34" charset="0"/>
              </a:rPr>
              <a:t>  </a:t>
            </a:r>
            <a:r>
              <a:rPr lang="en-US" sz="2800" dirty="0">
                <a:solidFill>
                  <a:srgbClr val="000000"/>
                </a:solidFill>
                <a:latin typeface="Arial Narrow" pitchFamily="34" charset="0"/>
              </a:rPr>
              <a:t>polio </a:t>
            </a:r>
            <a:r>
              <a:rPr lang="en-US" sz="2800" dirty="0" err="1" smtClean="0">
                <a:solidFill>
                  <a:srgbClr val="000000"/>
                </a:solidFill>
                <a:latin typeface="Arial Narrow" pitchFamily="34" charset="0"/>
              </a:rPr>
              <a:t>vaksinering</a:t>
            </a:r>
            <a:r>
              <a:rPr lang="en-US" sz="2800" dirty="0" smtClean="0">
                <a:solidFill>
                  <a:srgbClr val="000000"/>
                </a:solidFill>
                <a:latin typeface="Arial Narrow" pitchFamily="34" charset="0"/>
              </a:rPr>
              <a:t> (</a:t>
            </a:r>
            <a:r>
              <a:rPr lang="en-US" sz="2800" dirty="0" err="1" smtClean="0">
                <a:solidFill>
                  <a:srgbClr val="000000"/>
                </a:solidFill>
                <a:latin typeface="Arial Narrow" pitchFamily="34" charset="0"/>
              </a:rPr>
              <a:t>begrenet</a:t>
            </a:r>
            <a:r>
              <a:rPr lang="en-US" sz="2800" dirty="0" smtClean="0">
                <a:solidFill>
                  <a:srgbClr val="000000"/>
                </a:solidFill>
                <a:latin typeface="Arial Narrow" pitchFamily="34" charset="0"/>
              </a:rPr>
              <a:t> </a:t>
            </a:r>
            <a:r>
              <a:rPr lang="en-US" sz="2800" dirty="0" err="1" smtClean="0">
                <a:solidFill>
                  <a:srgbClr val="000000"/>
                </a:solidFill>
                <a:latin typeface="Arial Narrow" pitchFamily="34" charset="0"/>
              </a:rPr>
              <a:t>oppad</a:t>
            </a:r>
            <a:r>
              <a:rPr lang="en-US" sz="2800" dirty="0" smtClean="0">
                <a:solidFill>
                  <a:srgbClr val="000000"/>
                </a:solidFill>
                <a:latin typeface="Arial Narrow" pitchFamily="34" charset="0"/>
              </a:rPr>
              <a:t> </a:t>
            </a:r>
            <a:r>
              <a:rPr lang="en-US" sz="2800" dirty="0" err="1" smtClean="0">
                <a:solidFill>
                  <a:srgbClr val="000000"/>
                </a:solidFill>
                <a:latin typeface="Arial Narrow" pitchFamily="34" charset="0"/>
              </a:rPr>
              <a:t>til</a:t>
            </a:r>
            <a:r>
              <a:rPr lang="en-US" sz="2800" dirty="0" smtClean="0">
                <a:solidFill>
                  <a:srgbClr val="000000"/>
                </a:solidFill>
                <a:latin typeface="Arial Narrow" pitchFamily="34" charset="0"/>
              </a:rPr>
              <a:t> </a:t>
            </a:r>
            <a:r>
              <a:rPr lang="en-US" sz="2800" dirty="0">
                <a:solidFill>
                  <a:srgbClr val="000000"/>
                </a:solidFill>
                <a:latin typeface="Arial Narrow" pitchFamily="34" charset="0"/>
              </a:rPr>
              <a:t>US$35 million) </a:t>
            </a:r>
            <a:r>
              <a:rPr lang="en-US" sz="2800" dirty="0" err="1" smtClean="0">
                <a:solidFill>
                  <a:srgbClr val="000000"/>
                </a:solidFill>
                <a:latin typeface="Arial Narrow" pitchFamily="34" charset="0"/>
              </a:rPr>
              <a:t>matchet</a:t>
            </a:r>
            <a:r>
              <a:rPr lang="en-US" sz="2800" dirty="0" smtClean="0">
                <a:solidFill>
                  <a:srgbClr val="000000"/>
                </a:solidFill>
                <a:latin typeface="Arial Narrow" pitchFamily="34" charset="0"/>
              </a:rPr>
              <a:t> med US$2 </a:t>
            </a:r>
            <a:r>
              <a:rPr lang="en-US" sz="2800" dirty="0">
                <a:solidFill>
                  <a:srgbClr val="000000"/>
                </a:solidFill>
                <a:latin typeface="Arial Narrow" pitchFamily="34" charset="0"/>
              </a:rPr>
              <a:t>million </a:t>
            </a:r>
            <a:r>
              <a:rPr lang="en-US" sz="2800" dirty="0" err="1" smtClean="0">
                <a:solidFill>
                  <a:srgbClr val="000000"/>
                </a:solidFill>
                <a:latin typeface="Arial Narrow" pitchFamily="34" charset="0"/>
              </a:rPr>
              <a:t>fra</a:t>
            </a:r>
            <a:r>
              <a:rPr lang="en-US" sz="2800" dirty="0" smtClean="0">
                <a:solidFill>
                  <a:srgbClr val="000000"/>
                </a:solidFill>
                <a:latin typeface="Arial Narrow" pitchFamily="34" charset="0"/>
              </a:rPr>
              <a:t> </a:t>
            </a:r>
            <a:r>
              <a:rPr lang="en-US" sz="2800" dirty="0">
                <a:solidFill>
                  <a:srgbClr val="000000"/>
                </a:solidFill>
                <a:latin typeface="Arial Narrow" pitchFamily="34" charset="0"/>
              </a:rPr>
              <a:t>the Gates Foundation</a:t>
            </a:r>
            <a:r>
              <a:rPr lang="en-US" sz="2800" dirty="0" smtClean="0">
                <a:latin typeface="Arial Narrow" pitchFamily="34" charset="0"/>
              </a:rPr>
              <a:t>.</a:t>
            </a:r>
            <a:endParaRPr lang="en-US" sz="2800" dirty="0">
              <a:latin typeface="Arial Narrow" pitchFamily="34" charset="0"/>
            </a:endParaRPr>
          </a:p>
        </p:txBody>
      </p:sp>
      <p:pic>
        <p:nvPicPr>
          <p:cNvPr id="1026" name="Picture 2" descr="C:\Users\RodriguR\AppData\Local\Microsoft\Windows\Temporary Internet Files\Content.IE5\Q63HE4DC\MC900442163[1].png"/>
          <p:cNvPicPr>
            <a:picLocks noChangeAspect="1" noChangeArrowheads="1"/>
          </p:cNvPicPr>
          <p:nvPr/>
        </p:nvPicPr>
        <p:blipFill>
          <a:blip r:embed="rId3" cstate="print">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978686" y="3794843"/>
            <a:ext cx="1535913" cy="16639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RodriguR\AppData\Local\Microsoft\Windows\Temporary Internet Files\Content.IE5\Q63HE4DC\MC900442163[1].png"/>
          <p:cNvPicPr>
            <a:picLocks noChangeAspect="1" noChangeArrowheads="1"/>
          </p:cNvPicPr>
          <p:nvPr/>
        </p:nvPicPr>
        <p:blipFill>
          <a:blip r:embed="rId3" cstate="print">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6280878" y="3794843"/>
            <a:ext cx="1567149" cy="169774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RodriguR\AppData\Local\Microsoft\Windows\Temporary Internet Files\Content.IE5\Q63HE4DC\MC900442163[1].png"/>
          <p:cNvPicPr>
            <a:picLocks noChangeAspect="1" noChangeArrowheads="1"/>
          </p:cNvPicPr>
          <p:nvPr/>
        </p:nvPicPr>
        <p:blipFill>
          <a:blip r:embed="rId3" cstate="print">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4335293" y="3794843"/>
            <a:ext cx="1620660" cy="17557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RodriguR\AppData\Local\Microsoft\Windows\Temporary Internet Files\Content.IE5\Q63HE4DC\MC90043253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4297772"/>
            <a:ext cx="719030" cy="719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910202"/>
      </p:ext>
    </p:extLst>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lstStyle/>
          <a:p>
            <a:r>
              <a:rPr lang="en-US" sz="1800" dirty="0" smtClean="0"/>
              <a:t>SLIDE TITLE</a:t>
            </a:r>
            <a:endParaRPr lang="en-US"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62000"/>
            <a:ext cx="4048125" cy="521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67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The </a:t>
            </a:r>
            <a:r>
              <a:rPr lang="nb-NO" dirty="0"/>
              <a:t>Rotary Foundation </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27584" y="1614658"/>
            <a:ext cx="3284334" cy="4478637"/>
          </a:xfrm>
        </p:spPr>
      </p:pic>
      <p:sp>
        <p:nvSpPr>
          <p:cNvPr id="4" name="Content Placeholder 3"/>
          <p:cNvSpPr>
            <a:spLocks noGrp="1"/>
          </p:cNvSpPr>
          <p:nvPr>
            <p:ph sz="half" idx="2"/>
          </p:nvPr>
        </p:nvSpPr>
        <p:spPr/>
        <p:txBody>
          <a:bodyPr/>
          <a:lstStyle/>
          <a:p>
            <a:r>
              <a:rPr lang="nb-NO" dirty="0" smtClean="0">
                <a:latin typeface="Arial Narrow" panose="020B0606020202030204" pitchFamily="34" charset="0"/>
              </a:rPr>
              <a:t>Arch Klump 1917</a:t>
            </a:r>
          </a:p>
          <a:p>
            <a:r>
              <a:rPr lang="nb-NO" dirty="0" smtClean="0">
                <a:latin typeface="Arial Narrow" panose="020B0606020202030204" pitchFamily="34" charset="0"/>
              </a:rPr>
              <a:t>Å hjelpe Rotary til å gjøre noe godt i verden i form av veldedighet, utdannelse og andre samfunnsgavnlige servicetiltak</a:t>
            </a:r>
          </a:p>
          <a:p>
            <a:r>
              <a:rPr lang="nb-NO" dirty="0" smtClean="0">
                <a:latin typeface="Arial Narrow" panose="020B0606020202030204" pitchFamily="34" charset="0"/>
              </a:rPr>
              <a:t>Aktivt fra 1930</a:t>
            </a:r>
            <a:endParaRPr lang="nb-NO" dirty="0">
              <a:latin typeface="Arial Narrow" panose="020B0606020202030204" pitchFamily="34" charset="0"/>
            </a:endParaRPr>
          </a:p>
        </p:txBody>
      </p:sp>
    </p:spTree>
    <p:extLst>
      <p:ext uri="{BB962C8B-B14F-4D97-AF65-F5344CB8AC3E}">
        <p14:creationId xmlns:p14="http://schemas.microsoft.com/office/powerpoint/2010/main" val="4218617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Fokusområder</a:t>
            </a:r>
            <a:endParaRPr lang="nb-NO" dirty="0"/>
          </a:p>
        </p:txBody>
      </p:sp>
      <p:sp>
        <p:nvSpPr>
          <p:cNvPr id="3" name="Content Placeholder 2"/>
          <p:cNvSpPr>
            <a:spLocks noGrp="1"/>
          </p:cNvSpPr>
          <p:nvPr>
            <p:ph idx="1"/>
          </p:nvPr>
        </p:nvSpPr>
        <p:spPr/>
        <p:txBody>
          <a:bodyPr/>
          <a:lstStyle/>
          <a:p>
            <a:pPr marL="514350" indent="-514350">
              <a:buFont typeface="+mj-lt"/>
              <a:buAutoNum type="arabicPeriod"/>
            </a:pPr>
            <a:r>
              <a:rPr lang="nb-NO" dirty="0">
                <a:solidFill>
                  <a:schemeClr val="tx1">
                    <a:lumMod val="75000"/>
                  </a:schemeClr>
                </a:solidFill>
                <a:latin typeface="Arial Narrow" panose="020B0606020202030204" pitchFamily="34" charset="0"/>
              </a:rPr>
              <a:t>Fred og konfliktforebygging/løsning</a:t>
            </a:r>
          </a:p>
          <a:p>
            <a:pPr marL="514350" indent="-514350">
              <a:buFont typeface="+mj-lt"/>
              <a:buAutoNum type="arabicPeriod"/>
            </a:pPr>
            <a:r>
              <a:rPr lang="nb-NO" dirty="0">
                <a:solidFill>
                  <a:schemeClr val="tx1">
                    <a:lumMod val="75000"/>
                  </a:schemeClr>
                </a:solidFill>
                <a:latin typeface="Arial Narrow" panose="020B0606020202030204" pitchFamily="34" charset="0"/>
              </a:rPr>
              <a:t>Sykdomsforebygging og behandling</a:t>
            </a:r>
          </a:p>
          <a:p>
            <a:pPr marL="514350" indent="-514350">
              <a:buFont typeface="+mj-lt"/>
              <a:buAutoNum type="arabicPeriod"/>
            </a:pPr>
            <a:r>
              <a:rPr lang="nb-NO" dirty="0">
                <a:solidFill>
                  <a:schemeClr val="tx1">
                    <a:lumMod val="75000"/>
                  </a:schemeClr>
                </a:solidFill>
                <a:latin typeface="Arial Narrow" panose="020B0606020202030204" pitchFamily="34" charset="0"/>
              </a:rPr>
              <a:t>Vann og sanitær</a:t>
            </a:r>
          </a:p>
          <a:p>
            <a:pPr marL="514350" indent="-514350">
              <a:buFont typeface="+mj-lt"/>
              <a:buAutoNum type="arabicPeriod"/>
            </a:pPr>
            <a:r>
              <a:rPr lang="nb-NO" dirty="0">
                <a:solidFill>
                  <a:schemeClr val="tx1">
                    <a:lumMod val="75000"/>
                  </a:schemeClr>
                </a:solidFill>
                <a:latin typeface="Arial Narrow" panose="020B0606020202030204" pitchFamily="34" charset="0"/>
              </a:rPr>
              <a:t>Barn- og mødrehelse</a:t>
            </a:r>
          </a:p>
          <a:p>
            <a:pPr marL="0" indent="0">
              <a:buNone/>
            </a:pPr>
            <a:r>
              <a:rPr lang="nb-NO" dirty="0">
                <a:solidFill>
                  <a:schemeClr val="tx1">
                    <a:lumMod val="75000"/>
                  </a:schemeClr>
                </a:solidFill>
                <a:latin typeface="Arial Narrow" panose="020B0606020202030204" pitchFamily="34" charset="0"/>
              </a:rPr>
              <a:t>5.  Grunnutdanning og leseferdighet</a:t>
            </a:r>
          </a:p>
          <a:p>
            <a:pPr marL="0" indent="0">
              <a:buNone/>
            </a:pPr>
            <a:r>
              <a:rPr lang="nb-NO" dirty="0">
                <a:solidFill>
                  <a:schemeClr val="tx1">
                    <a:lumMod val="75000"/>
                  </a:schemeClr>
                </a:solidFill>
                <a:latin typeface="Arial Narrow" panose="020B0606020202030204" pitchFamily="34" charset="0"/>
              </a:rPr>
              <a:t>6.  Økonomi- og samfunnsutvikling</a:t>
            </a:r>
          </a:p>
          <a:p>
            <a:endParaRPr lang="nb-NO" dirty="0"/>
          </a:p>
        </p:txBody>
      </p:sp>
    </p:spTree>
    <p:extLst>
      <p:ext uri="{BB962C8B-B14F-4D97-AF65-F5344CB8AC3E}">
        <p14:creationId xmlns:p14="http://schemas.microsoft.com/office/powerpoint/2010/main" val="4107814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75000"/>
                  </a:schemeClr>
                </a:solidFill>
                <a:latin typeface="Arial Narrow" panose="020B0606020202030204" pitchFamily="34" charset="0"/>
              </a:rPr>
              <a:t>World peace center</a:t>
            </a:r>
            <a:endParaRPr lang="nb-NO" dirty="0">
              <a:solidFill>
                <a:schemeClr val="tx1">
                  <a:lumMod val="75000"/>
                </a:schemeClr>
              </a:solidFill>
              <a:latin typeface="Arial Narrow" panose="020B0606020202030204" pitchFamily="34" charset="0"/>
            </a:endParaRPr>
          </a:p>
        </p:txBody>
      </p:sp>
      <p:pic>
        <p:nvPicPr>
          <p:cNvPr id="5"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66812" y="2543969"/>
            <a:ext cx="2619375" cy="2638425"/>
          </a:xfrm>
          <a:prstGeom prst="rect">
            <a:avLst/>
          </a:prstGeom>
        </p:spPr>
      </p:pic>
      <p:sp>
        <p:nvSpPr>
          <p:cNvPr id="4" name="Content Placeholder 3"/>
          <p:cNvSpPr>
            <a:spLocks noGrp="1"/>
          </p:cNvSpPr>
          <p:nvPr>
            <p:ph sz="half" idx="2"/>
          </p:nvPr>
        </p:nvSpPr>
        <p:spPr>
          <a:xfrm>
            <a:off x="4644008" y="1628800"/>
            <a:ext cx="4038600" cy="4525963"/>
          </a:xfrm>
          <a:prstGeom prst="rect">
            <a:avLst/>
          </a:prstGeom>
        </p:spPr>
        <p:txBody>
          <a:bodyPr>
            <a:normAutofit/>
          </a:bodyPr>
          <a:lstStyle/>
          <a:p>
            <a:pPr marL="0" indent="0">
              <a:buNone/>
            </a:pPr>
            <a:r>
              <a:rPr lang="en-US" b="1" dirty="0" smtClean="0">
                <a:solidFill>
                  <a:schemeClr val="tx1">
                    <a:lumMod val="75000"/>
                  </a:schemeClr>
                </a:solidFill>
                <a:latin typeface="Arial Narrow" panose="020B0606020202030204" pitchFamily="34" charset="0"/>
              </a:rPr>
              <a:t>1.Mastergrad</a:t>
            </a:r>
            <a:r>
              <a:rPr lang="en-US" dirty="0" smtClean="0">
                <a:solidFill>
                  <a:schemeClr val="tx1">
                    <a:lumMod val="75000"/>
                  </a:schemeClr>
                </a:solidFill>
                <a:latin typeface="Arial Narrow" panose="020B0606020202030204" pitchFamily="34" charset="0"/>
              </a:rPr>
              <a:t> </a:t>
            </a:r>
            <a:endParaRPr lang="en-US" sz="2200" dirty="0">
              <a:solidFill>
                <a:schemeClr val="tx1">
                  <a:lumMod val="75000"/>
                </a:schemeClr>
              </a:solidFill>
              <a:latin typeface="Arial Narrow" panose="020B0606020202030204" pitchFamily="34" charset="0"/>
            </a:endParaRPr>
          </a:p>
          <a:p>
            <a:pPr marL="0" indent="0">
              <a:buNone/>
            </a:pPr>
            <a:r>
              <a:rPr lang="en-US" sz="2600" dirty="0" err="1">
                <a:solidFill>
                  <a:schemeClr val="tx1">
                    <a:lumMod val="75000"/>
                  </a:schemeClr>
                </a:solidFill>
                <a:latin typeface="Arial Narrow" panose="020B0606020202030204" pitchFamily="34" charset="0"/>
              </a:rPr>
              <a:t>Internasjonale</a:t>
            </a:r>
            <a:r>
              <a:rPr lang="en-US" sz="2600" dirty="0">
                <a:solidFill>
                  <a:schemeClr val="tx1">
                    <a:lumMod val="75000"/>
                  </a:schemeClr>
                </a:solidFill>
                <a:latin typeface="Arial Narrow" panose="020B0606020202030204" pitchFamily="34" charset="0"/>
              </a:rPr>
              <a:t> studier, </a:t>
            </a:r>
            <a:r>
              <a:rPr lang="en-US" sz="2600" dirty="0" err="1">
                <a:solidFill>
                  <a:schemeClr val="tx1">
                    <a:lumMod val="75000"/>
                  </a:schemeClr>
                </a:solidFill>
                <a:latin typeface="Arial Narrow" panose="020B0606020202030204" pitchFamily="34" charset="0"/>
              </a:rPr>
              <a:t>Offentlig</a:t>
            </a:r>
            <a:r>
              <a:rPr lang="en-US" sz="2600" dirty="0">
                <a:solidFill>
                  <a:schemeClr val="tx1">
                    <a:lumMod val="75000"/>
                  </a:schemeClr>
                </a:solidFill>
                <a:latin typeface="Arial Narrow" panose="020B0606020202030204" pitchFamily="34" charset="0"/>
              </a:rPr>
              <a:t> </a:t>
            </a:r>
            <a:r>
              <a:rPr lang="en-US" sz="2600" dirty="0" err="1">
                <a:solidFill>
                  <a:schemeClr val="tx1">
                    <a:lumMod val="75000"/>
                  </a:schemeClr>
                </a:solidFill>
                <a:latin typeface="Arial Narrow" panose="020B0606020202030204" pitchFamily="34" charset="0"/>
              </a:rPr>
              <a:t>administrasjon</a:t>
            </a:r>
            <a:r>
              <a:rPr lang="en-US" sz="2600" dirty="0">
                <a:solidFill>
                  <a:schemeClr val="tx1">
                    <a:lumMod val="75000"/>
                  </a:schemeClr>
                </a:solidFill>
                <a:latin typeface="Arial Narrow" panose="020B0606020202030204" pitchFamily="34" charset="0"/>
              </a:rPr>
              <a:t>, </a:t>
            </a:r>
            <a:r>
              <a:rPr lang="en-US" sz="2600" dirty="0" err="1">
                <a:solidFill>
                  <a:schemeClr val="tx1">
                    <a:lumMod val="75000"/>
                  </a:schemeClr>
                </a:solidFill>
                <a:latin typeface="Arial Narrow" panose="020B0606020202030204" pitchFamily="34" charset="0"/>
              </a:rPr>
              <a:t>Bærekraftig</a:t>
            </a:r>
            <a:r>
              <a:rPr lang="en-US" sz="2600" dirty="0">
                <a:solidFill>
                  <a:schemeClr val="tx1">
                    <a:lumMod val="75000"/>
                  </a:schemeClr>
                </a:solidFill>
                <a:latin typeface="Arial Narrow" panose="020B0606020202030204" pitchFamily="34" charset="0"/>
              </a:rPr>
              <a:t> </a:t>
            </a:r>
            <a:r>
              <a:rPr lang="en-US" sz="2600" dirty="0" err="1">
                <a:solidFill>
                  <a:schemeClr val="tx1">
                    <a:lumMod val="75000"/>
                  </a:schemeClr>
                </a:solidFill>
                <a:latin typeface="Arial Narrow" panose="020B0606020202030204" pitchFamily="34" charset="0"/>
              </a:rPr>
              <a:t>utvikling</a:t>
            </a:r>
            <a:r>
              <a:rPr lang="en-US" sz="2600" dirty="0">
                <a:solidFill>
                  <a:schemeClr val="tx1">
                    <a:lumMod val="75000"/>
                  </a:schemeClr>
                </a:solidFill>
                <a:latin typeface="Arial Narrow" panose="020B0606020202030204" pitchFamily="34" charset="0"/>
              </a:rPr>
              <a:t>, </a:t>
            </a:r>
            <a:r>
              <a:rPr lang="en-US" sz="2600" dirty="0" err="1">
                <a:solidFill>
                  <a:schemeClr val="tx1">
                    <a:lumMod val="75000"/>
                  </a:schemeClr>
                </a:solidFill>
                <a:latin typeface="Arial Narrow" panose="020B0606020202030204" pitchFamily="34" charset="0"/>
              </a:rPr>
              <a:t>Fredsstudier</a:t>
            </a:r>
            <a:r>
              <a:rPr lang="en-US" sz="2600" dirty="0">
                <a:solidFill>
                  <a:schemeClr val="tx1">
                    <a:lumMod val="75000"/>
                  </a:schemeClr>
                </a:solidFill>
                <a:latin typeface="Arial Narrow" panose="020B0606020202030204" pitchFamily="34" charset="0"/>
              </a:rPr>
              <a:t>, </a:t>
            </a:r>
            <a:r>
              <a:rPr lang="en-US" sz="2600" dirty="0" err="1">
                <a:solidFill>
                  <a:schemeClr val="tx1">
                    <a:lumMod val="75000"/>
                  </a:schemeClr>
                </a:solidFill>
                <a:latin typeface="Arial Narrow" panose="020B0606020202030204" pitchFamily="34" charset="0"/>
              </a:rPr>
              <a:t>Konfliktløsning</a:t>
            </a:r>
            <a:r>
              <a:rPr lang="en-US" sz="2600" dirty="0">
                <a:solidFill>
                  <a:schemeClr val="tx1">
                    <a:lumMod val="75000"/>
                  </a:schemeClr>
                </a:solidFill>
                <a:latin typeface="Arial Narrow" panose="020B0606020202030204" pitchFamily="34" charset="0"/>
              </a:rPr>
              <a:t> </a:t>
            </a:r>
            <a:r>
              <a:rPr lang="en-US" sz="2600" dirty="0" err="1">
                <a:solidFill>
                  <a:schemeClr val="tx1">
                    <a:lumMod val="75000"/>
                  </a:schemeClr>
                </a:solidFill>
                <a:latin typeface="Arial Narrow" panose="020B0606020202030204" pitchFamily="34" charset="0"/>
              </a:rPr>
              <a:t>eller</a:t>
            </a:r>
            <a:endParaRPr lang="en-US" sz="2600" dirty="0">
              <a:solidFill>
                <a:schemeClr val="tx1">
                  <a:lumMod val="75000"/>
                </a:schemeClr>
              </a:solidFill>
              <a:latin typeface="Arial Narrow" panose="020B0606020202030204" pitchFamily="34" charset="0"/>
            </a:endParaRPr>
          </a:p>
          <a:p>
            <a:pPr marL="0" indent="0">
              <a:buNone/>
            </a:pPr>
            <a:r>
              <a:rPr lang="en-US" sz="2600" dirty="0" err="1">
                <a:solidFill>
                  <a:schemeClr val="tx1">
                    <a:lumMod val="75000"/>
                  </a:schemeClr>
                </a:solidFill>
                <a:latin typeface="Arial Narrow" panose="020B0606020202030204" pitchFamily="34" charset="0"/>
              </a:rPr>
              <a:t>tilsvarende</a:t>
            </a:r>
            <a:r>
              <a:rPr lang="en-US" sz="2600" dirty="0">
                <a:solidFill>
                  <a:schemeClr val="tx1">
                    <a:lumMod val="75000"/>
                  </a:schemeClr>
                </a:solidFill>
                <a:latin typeface="Arial Narrow" panose="020B0606020202030204" pitchFamily="34" charset="0"/>
              </a:rPr>
              <a:t>.  </a:t>
            </a:r>
          </a:p>
          <a:p>
            <a:pPr marL="0" indent="0">
              <a:buNone/>
            </a:pPr>
            <a:r>
              <a:rPr lang="en-US" b="1" dirty="0" smtClean="0">
                <a:solidFill>
                  <a:schemeClr val="tx1">
                    <a:lumMod val="75000"/>
                  </a:schemeClr>
                </a:solidFill>
                <a:latin typeface="Arial Narrow" panose="020B0606020202030204" pitchFamily="34" charset="0"/>
              </a:rPr>
              <a:t>2. Professional development </a:t>
            </a:r>
            <a:r>
              <a:rPr lang="en-US" b="1" dirty="0">
                <a:solidFill>
                  <a:schemeClr val="tx1">
                    <a:lumMod val="75000"/>
                  </a:schemeClr>
                </a:solidFill>
                <a:latin typeface="Arial Narrow" panose="020B0606020202030204" pitchFamily="34" charset="0"/>
              </a:rPr>
              <a:t>certificate in peace and conflict resolution </a:t>
            </a:r>
            <a:r>
              <a:rPr lang="en-US" sz="2200" dirty="0">
                <a:solidFill>
                  <a:schemeClr val="tx1">
                    <a:lumMod val="75000"/>
                  </a:schemeClr>
                </a:solidFill>
                <a:latin typeface="Arial Narrow" panose="020B0606020202030204" pitchFamily="34" charset="0"/>
              </a:rPr>
              <a:t>(3 </a:t>
            </a:r>
            <a:r>
              <a:rPr lang="en-US" sz="2200" dirty="0" err="1" smtClean="0">
                <a:solidFill>
                  <a:schemeClr val="tx1">
                    <a:lumMod val="75000"/>
                  </a:schemeClr>
                </a:solidFill>
                <a:latin typeface="Arial Narrow" panose="020B0606020202030204" pitchFamily="34" charset="0"/>
              </a:rPr>
              <a:t>mndr</a:t>
            </a:r>
            <a:r>
              <a:rPr lang="en-US" sz="2200" dirty="0">
                <a:solidFill>
                  <a:schemeClr val="tx1">
                    <a:lumMod val="75000"/>
                  </a:schemeClr>
                </a:solidFill>
                <a:latin typeface="Arial Narrow" panose="020B0606020202030204" pitchFamily="34" charset="0"/>
              </a:rPr>
              <a:t>). </a:t>
            </a:r>
            <a:endParaRPr lang="nb-NO" sz="2200" dirty="0">
              <a:solidFill>
                <a:schemeClr val="tx1">
                  <a:lumMod val="75000"/>
                </a:schemeClr>
              </a:solidFill>
              <a:latin typeface="Arial Narrow" panose="020B0606020202030204" pitchFamily="34" charset="0"/>
            </a:endParaRPr>
          </a:p>
          <a:p>
            <a:endParaRPr lang="nb-NO" dirty="0"/>
          </a:p>
        </p:txBody>
      </p:sp>
    </p:spTree>
    <p:extLst>
      <p:ext uri="{BB962C8B-B14F-4D97-AF65-F5344CB8AC3E}">
        <p14:creationId xmlns:p14="http://schemas.microsoft.com/office/powerpoint/2010/main" val="2043457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a:prstGeom prst="rect">
            <a:avLst/>
          </a:prstGeom>
        </p:spPr>
        <p:txBody>
          <a:bodyPr/>
          <a:lstStyle/>
          <a:p>
            <a:r>
              <a:rPr lang="en-US" sz="4000" dirty="0" smtClean="0">
                <a:latin typeface="Arial Narrow" panose="020B0606020202030204" pitchFamily="34" charset="0"/>
              </a:rPr>
              <a:t>RI’s </a:t>
            </a:r>
            <a:r>
              <a:rPr lang="en-US" sz="4000" dirty="0" err="1" smtClean="0">
                <a:latin typeface="Arial Narrow" panose="020B0606020202030204" pitchFamily="34" charset="0"/>
              </a:rPr>
              <a:t>hovedmål</a:t>
            </a:r>
            <a:r>
              <a:rPr lang="en-US" sz="4000" dirty="0" smtClean="0">
                <a:latin typeface="Arial Narrow" panose="020B0606020202030204" pitchFamily="34" charset="0"/>
              </a:rPr>
              <a:t>:</a:t>
            </a:r>
            <a:r>
              <a:rPr lang="en-US" sz="1800" dirty="0" smtClean="0">
                <a:latin typeface="Arial Narrow" panose="020B0606020202030204" pitchFamily="34" charset="0"/>
              </a:rPr>
              <a:t/>
            </a:r>
            <a:br>
              <a:rPr lang="en-US" sz="1800" dirty="0" smtClean="0">
                <a:latin typeface="Arial Narrow" panose="020B0606020202030204" pitchFamily="34" charset="0"/>
              </a:rPr>
            </a:br>
            <a:endParaRPr lang="en-US" sz="1800" dirty="0">
              <a:latin typeface="Arial Narrow" panose="020B0606020202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84784"/>
            <a:ext cx="4048125" cy="521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24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4664"/>
            <a:ext cx="919315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51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Valued Customer\Documents\Dropbox\TED Polio 2011\Slide Comps\30-polio_types_02-0223.jpg"/>
          <p:cNvPicPr>
            <a:picLocks noChangeAspect="1" noChangeArrowheads="1"/>
          </p:cNvPicPr>
          <p:nvPr/>
        </p:nvPicPr>
        <p:blipFill>
          <a:blip r:embed="rId3"/>
          <a:srcRect r="66377"/>
          <a:stretch>
            <a:fillRect/>
          </a:stretch>
        </p:blipFill>
        <p:spPr bwMode="auto">
          <a:xfrm>
            <a:off x="533399" y="579996"/>
            <a:ext cx="2385417" cy="5321006"/>
          </a:xfrm>
          <a:prstGeom prst="rect">
            <a:avLst/>
          </a:prstGeom>
          <a:noFill/>
        </p:spPr>
      </p:pic>
      <p:pic>
        <p:nvPicPr>
          <p:cNvPr id="4" name="Picture 2" descr="C:\Users\Valued Customer\Documents\Dropbox\TED Polio 2011\Slide Comps\30-polio_types_02-0223.jpg"/>
          <p:cNvPicPr>
            <a:picLocks noChangeAspect="1" noChangeArrowheads="1"/>
          </p:cNvPicPr>
          <p:nvPr/>
        </p:nvPicPr>
        <p:blipFill>
          <a:blip r:embed="rId3"/>
          <a:srcRect l="34811" t="20151" r="35472" b="36377"/>
          <a:stretch>
            <a:fillRect/>
          </a:stretch>
        </p:blipFill>
        <p:spPr bwMode="auto">
          <a:xfrm>
            <a:off x="3432085" y="1536994"/>
            <a:ext cx="2071750" cy="2273006"/>
          </a:xfrm>
          <a:prstGeom prst="rect">
            <a:avLst/>
          </a:prstGeom>
          <a:noFill/>
        </p:spPr>
      </p:pic>
      <p:pic>
        <p:nvPicPr>
          <p:cNvPr id="8" name="Picture 2" descr="C:\Users\Valued Customer\Documents\Dropbox\TED Polio 2011\Slide Comps\30-polio_types_02-0223.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5000"/>
                    </a14:imgEffect>
                  </a14:imgLayer>
                </a14:imgProps>
              </a:ext>
            </a:extLst>
          </a:blip>
          <a:srcRect l="34811" t="20151" r="35472" b="36377"/>
          <a:stretch>
            <a:fillRect/>
          </a:stretch>
        </p:blipFill>
        <p:spPr bwMode="auto">
          <a:xfrm>
            <a:off x="6265763" y="1536994"/>
            <a:ext cx="1915483" cy="2101558"/>
          </a:xfrm>
          <a:prstGeom prst="rect">
            <a:avLst/>
          </a:prstGeom>
          <a:noFill/>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835" y="2348660"/>
            <a:ext cx="2214250" cy="91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Valued Customer\Documents\Dropbox\TED Polio 2011\Slide Comps\29-polio_types_01-0223.jpg"/>
          <p:cNvPicPr>
            <a:picLocks noChangeAspect="1" noChangeArrowheads="1"/>
          </p:cNvPicPr>
          <p:nvPr/>
        </p:nvPicPr>
        <p:blipFill>
          <a:blip r:embed="rId7"/>
          <a:srcRect l="34839" r="33516"/>
          <a:stretch>
            <a:fillRect/>
          </a:stretch>
        </p:blipFill>
        <p:spPr bwMode="auto">
          <a:xfrm>
            <a:off x="3273261" y="579996"/>
            <a:ext cx="2245121" cy="5321006"/>
          </a:xfrm>
          <a:prstGeom prst="rect">
            <a:avLst/>
          </a:prstGeom>
          <a:noFill/>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9257" y="2293194"/>
            <a:ext cx="2308493" cy="76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Valued Customer\Documents\Dropbox\TED Polio 2011\Slide Comps\30-polio_types_02-0223.jpg"/>
          <p:cNvPicPr>
            <a:picLocks noChangeAspect="1" noChangeArrowheads="1"/>
          </p:cNvPicPr>
          <p:nvPr/>
        </p:nvPicPr>
        <p:blipFill>
          <a:blip r:embed="rId3"/>
          <a:srcRect l="67075"/>
          <a:stretch>
            <a:fillRect/>
          </a:stretch>
        </p:blipFill>
        <p:spPr bwMode="auto">
          <a:xfrm>
            <a:off x="6069257" y="566155"/>
            <a:ext cx="2337953" cy="5325709"/>
          </a:xfrm>
          <a:prstGeom prst="rect">
            <a:avLst/>
          </a:prstGeom>
          <a:noFill/>
        </p:spPr>
      </p:pic>
    </p:spTree>
    <p:extLst>
      <p:ext uri="{BB962C8B-B14F-4D97-AF65-F5344CB8AC3E}">
        <p14:creationId xmlns:p14="http://schemas.microsoft.com/office/powerpoint/2010/main" val="16569632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338"/>
                                        </p:tgtEl>
                                      </p:cBhvr>
                                    </p:animEffect>
                                    <p:set>
                                      <p:cBhvr>
                                        <p:cTn id="7" dur="1" fill="hold">
                                          <p:stCondLst>
                                            <p:cond delay="1999"/>
                                          </p:stCondLst>
                                        </p:cTn>
                                        <p:tgtEl>
                                          <p:spTgt spid="14338"/>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3561" y="-27384"/>
            <a:ext cx="9541917"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63" y="670034"/>
            <a:ext cx="2578143" cy="1752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8655" y="670034"/>
            <a:ext cx="3651031" cy="1752600"/>
          </a:xfrm>
          <a:prstGeom prst="rect">
            <a:avLst/>
          </a:prstGeom>
        </p:spPr>
      </p:pic>
      <p:pic>
        <p:nvPicPr>
          <p:cNvPr id="6" name="Picture 2" descr="C:\Users\RodriguR\Desktop\STUFF\Zone PP photos\peo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902755"/>
            <a:ext cx="3962400" cy="28658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3763" y="5396705"/>
            <a:ext cx="1898314" cy="33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159182"/>
            <a:ext cx="3432310" cy="247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426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6642_Foundation_PowerPoint_Design_(Light)_ORIGINAL">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 Foundation</Template>
  <TotalTime>392</TotalTime>
  <Words>790</Words>
  <Application>Microsoft Office PowerPoint</Application>
  <PresentationFormat>On-screen Show (4:3)</PresentationFormat>
  <Paragraphs>73</Paragraphs>
  <Slides>17</Slides>
  <Notes>11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6642_Foundation_PowerPoint_Design_(Light)_ORIGINAL</vt:lpstr>
      <vt:lpstr>Custom Design</vt:lpstr>
      <vt:lpstr>2_Custom Design</vt:lpstr>
      <vt:lpstr>TRF-sertifisering</vt:lpstr>
      <vt:lpstr>The Rotary Foundation </vt:lpstr>
      <vt:lpstr>Fokusområder</vt:lpstr>
      <vt:lpstr>World peace center</vt:lpstr>
      <vt:lpstr>RI’s hovedmål: </vt:lpstr>
      <vt:lpstr>PowerPoint Presentation</vt:lpstr>
      <vt:lpstr>PowerPoint Presentation</vt:lpstr>
      <vt:lpstr>PowerPoint Presentation</vt:lpstr>
      <vt:lpstr>PowerPoint Presentation</vt:lpstr>
      <vt:lpstr>PowerPoint Presentation</vt:lpstr>
      <vt:lpstr>Anbefalinger 8. august 2014</vt:lpstr>
      <vt:lpstr>PowerPoint Presentation</vt:lpstr>
      <vt:lpstr>Endgame Strategic Plan</vt:lpstr>
      <vt:lpstr>PowerPoint Presentation</vt:lpstr>
      <vt:lpstr> HVORFOR SKAL VI UTRYDDE POLIO </vt:lpstr>
      <vt:lpstr>Financing the endgame plan</vt:lpstr>
      <vt:lpstr>SLIDE TITLE</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Ingrid</dc:creator>
  <cp:lastModifiedBy>Ingrid</cp:lastModifiedBy>
  <cp:revision>43</cp:revision>
  <dcterms:created xsi:type="dcterms:W3CDTF">2014-08-16T10:27:14Z</dcterms:created>
  <dcterms:modified xsi:type="dcterms:W3CDTF">2014-09-15T19:49:02Z</dcterms:modified>
</cp:coreProperties>
</file>