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theme/themeOverride7.xml" ContentType="application/vnd.openxmlformats-officedocument.themeOverride+xml"/>
  <Override PartName="/ppt/notesSlides/notesSlide18.xml" ContentType="application/vnd.openxmlformats-officedocument.presentationml.notesSlide+xml"/>
  <Override PartName="/ppt/theme/themeOverride8.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5"/>
    <p:sldMasterId id="2147483780" r:id="rId6"/>
    <p:sldMasterId id="2147483787" r:id="rId7"/>
    <p:sldMasterId id="2147483794" r:id="rId8"/>
    <p:sldMasterId id="2147483818" r:id="rId9"/>
  </p:sldMasterIdLst>
  <p:notesMasterIdLst>
    <p:notesMasterId r:id="rId37"/>
  </p:notesMasterIdLst>
  <p:handoutMasterIdLst>
    <p:handoutMasterId r:id="rId38"/>
  </p:handoutMasterIdLst>
  <p:sldIdLst>
    <p:sldId id="435" r:id="rId10"/>
    <p:sldId id="443" r:id="rId11"/>
    <p:sldId id="437" r:id="rId12"/>
    <p:sldId id="438" r:id="rId13"/>
    <p:sldId id="442" r:id="rId14"/>
    <p:sldId id="429" r:id="rId15"/>
    <p:sldId id="447" r:id="rId16"/>
    <p:sldId id="407" r:id="rId17"/>
    <p:sldId id="439" r:id="rId18"/>
    <p:sldId id="449" r:id="rId19"/>
    <p:sldId id="450" r:id="rId20"/>
    <p:sldId id="408" r:id="rId21"/>
    <p:sldId id="430" r:id="rId22"/>
    <p:sldId id="445" r:id="rId23"/>
    <p:sldId id="441" r:id="rId24"/>
    <p:sldId id="409" r:id="rId25"/>
    <p:sldId id="448" r:id="rId26"/>
    <p:sldId id="410" r:id="rId27"/>
    <p:sldId id="411" r:id="rId28"/>
    <p:sldId id="412" r:id="rId29"/>
    <p:sldId id="433" r:id="rId30"/>
    <p:sldId id="444" r:id="rId31"/>
    <p:sldId id="416" r:id="rId32"/>
    <p:sldId id="396" r:id="rId33"/>
    <p:sldId id="440" r:id="rId34"/>
    <p:sldId id="446" r:id="rId35"/>
    <p:sldId id="431" r:id="rId36"/>
  </p:sldIdLst>
  <p:sldSz cx="9144000" cy="6858000" type="screen4x3"/>
  <p:notesSz cx="6865938" cy="9998075"/>
  <p:defaultTextStyle>
    <a:defPPr>
      <a:defRPr lang="en-US"/>
    </a:defPPr>
    <a:lvl1pPr algn="l" rtl="0" fontAlgn="base">
      <a:spcBef>
        <a:spcPct val="0"/>
      </a:spcBef>
      <a:spcAft>
        <a:spcPct val="0"/>
      </a:spcAft>
      <a:defRPr sz="2800" kern="1200">
        <a:solidFill>
          <a:schemeClr val="tx1"/>
        </a:solidFill>
        <a:latin typeface="Arial" charset="0"/>
        <a:ea typeface="MS PGothic" pitchFamily="34" charset="-128"/>
        <a:cs typeface="+mn-cs"/>
      </a:defRPr>
    </a:lvl1pPr>
    <a:lvl2pPr marL="457200" algn="l" rtl="0" fontAlgn="base">
      <a:spcBef>
        <a:spcPct val="0"/>
      </a:spcBef>
      <a:spcAft>
        <a:spcPct val="0"/>
      </a:spcAft>
      <a:defRPr sz="2800" kern="1200">
        <a:solidFill>
          <a:schemeClr val="tx1"/>
        </a:solidFill>
        <a:latin typeface="Arial" charset="0"/>
        <a:ea typeface="MS PGothic" pitchFamily="34" charset="-128"/>
        <a:cs typeface="+mn-cs"/>
      </a:defRPr>
    </a:lvl2pPr>
    <a:lvl3pPr marL="914400" algn="l" rtl="0" fontAlgn="base">
      <a:spcBef>
        <a:spcPct val="0"/>
      </a:spcBef>
      <a:spcAft>
        <a:spcPct val="0"/>
      </a:spcAft>
      <a:defRPr sz="2800" kern="1200">
        <a:solidFill>
          <a:schemeClr val="tx1"/>
        </a:solidFill>
        <a:latin typeface="Arial" charset="0"/>
        <a:ea typeface="MS PGothic" pitchFamily="34" charset="-128"/>
        <a:cs typeface="+mn-cs"/>
      </a:defRPr>
    </a:lvl3pPr>
    <a:lvl4pPr marL="1371600" algn="l" rtl="0" fontAlgn="base">
      <a:spcBef>
        <a:spcPct val="0"/>
      </a:spcBef>
      <a:spcAft>
        <a:spcPct val="0"/>
      </a:spcAft>
      <a:defRPr sz="2800" kern="1200">
        <a:solidFill>
          <a:schemeClr val="tx1"/>
        </a:solidFill>
        <a:latin typeface="Arial" charset="0"/>
        <a:ea typeface="MS PGothic" pitchFamily="34" charset="-128"/>
        <a:cs typeface="+mn-cs"/>
      </a:defRPr>
    </a:lvl4pPr>
    <a:lvl5pPr marL="1828800" algn="l" rtl="0" fontAlgn="base">
      <a:spcBef>
        <a:spcPct val="0"/>
      </a:spcBef>
      <a:spcAft>
        <a:spcPct val="0"/>
      </a:spcAft>
      <a:defRPr sz="2800" kern="1200">
        <a:solidFill>
          <a:schemeClr val="tx1"/>
        </a:solidFill>
        <a:latin typeface="Arial" charset="0"/>
        <a:ea typeface="MS PGothic" pitchFamily="34" charset="-128"/>
        <a:cs typeface="+mn-cs"/>
      </a:defRPr>
    </a:lvl5pPr>
    <a:lvl6pPr marL="2286000" algn="l" defTabSz="914400" rtl="0" eaLnBrk="1" latinLnBrk="0" hangingPunct="1">
      <a:defRPr sz="2800" kern="1200">
        <a:solidFill>
          <a:schemeClr val="tx1"/>
        </a:solidFill>
        <a:latin typeface="Arial" charset="0"/>
        <a:ea typeface="MS PGothic" pitchFamily="34" charset="-128"/>
        <a:cs typeface="+mn-cs"/>
      </a:defRPr>
    </a:lvl6pPr>
    <a:lvl7pPr marL="2743200" algn="l" defTabSz="914400" rtl="0" eaLnBrk="1" latinLnBrk="0" hangingPunct="1">
      <a:defRPr sz="2800" kern="1200">
        <a:solidFill>
          <a:schemeClr val="tx1"/>
        </a:solidFill>
        <a:latin typeface="Arial" charset="0"/>
        <a:ea typeface="MS PGothic" pitchFamily="34" charset="-128"/>
        <a:cs typeface="+mn-cs"/>
      </a:defRPr>
    </a:lvl7pPr>
    <a:lvl8pPr marL="3200400" algn="l" defTabSz="914400" rtl="0" eaLnBrk="1" latinLnBrk="0" hangingPunct="1">
      <a:defRPr sz="2800" kern="1200">
        <a:solidFill>
          <a:schemeClr val="tx1"/>
        </a:solidFill>
        <a:latin typeface="Arial" charset="0"/>
        <a:ea typeface="MS PGothic" pitchFamily="34" charset="-128"/>
        <a:cs typeface="+mn-cs"/>
      </a:defRPr>
    </a:lvl8pPr>
    <a:lvl9pPr marL="3657600" algn="l" defTabSz="914400" rtl="0" eaLnBrk="1" latinLnBrk="0" hangingPunct="1">
      <a:defRPr sz="28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05">
          <p15:clr>
            <a:srgbClr val="A4A3A4"/>
          </p15:clr>
        </p15:guide>
        <p15:guide id="2" orient="horz" pos="2160">
          <p15:clr>
            <a:srgbClr val="A4A3A4"/>
          </p15:clr>
        </p15:guide>
        <p15:guide id="3" pos="2957">
          <p15:clr>
            <a:srgbClr val="A4A3A4"/>
          </p15:clr>
        </p15:guide>
        <p15:guide id="4" pos="2880">
          <p15:clr>
            <a:srgbClr val="A4A3A4"/>
          </p15:clr>
        </p15:guide>
      </p15:sldGuideLst>
    </p:ext>
    <p:ext uri="{2D200454-40CA-4A62-9FC3-DE9A4176ACB9}">
      <p15:notesGuideLst xmlns:p15="http://schemas.microsoft.com/office/powerpoint/2012/main">
        <p15:guide id="1" orient="horz" pos="3150" userDrawn="1">
          <p15:clr>
            <a:srgbClr val="A4A3A4"/>
          </p15:clr>
        </p15:guide>
        <p15:guide id="2" pos="216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is Young" initials="JY" lastIdx="1" clrIdx="0"/>
  <p:cmAuthor id="1" name="Megan Anderson" initials="M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CC"/>
    <a:srgbClr val="0000FF"/>
    <a:srgbClr val="005DAA"/>
    <a:srgbClr val="CC0066"/>
    <a:srgbClr val="B79269"/>
    <a:srgbClr val="FDD518"/>
    <a:srgbClr val="D7FD22"/>
    <a:srgbClr val="654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1" autoAdjust="0"/>
    <p:restoredTop sz="76801" autoAdjust="0"/>
  </p:normalViewPr>
  <p:slideViewPr>
    <p:cSldViewPr>
      <p:cViewPr varScale="1">
        <p:scale>
          <a:sx n="44" d="100"/>
          <a:sy n="44" d="100"/>
        </p:scale>
        <p:origin x="1332" y="60"/>
      </p:cViewPr>
      <p:guideLst>
        <p:guide orient="horz" pos="2105"/>
        <p:guide orient="horz" pos="2160"/>
        <p:guide pos="2957"/>
        <p:guide pos="2880"/>
      </p:guideLst>
    </p:cSldViewPr>
  </p:slideViewPr>
  <p:notesTextViewPr>
    <p:cViewPr>
      <p:scale>
        <a:sx n="100" d="100"/>
        <a:sy n="100" d="100"/>
      </p:scale>
      <p:origin x="0" y="0"/>
    </p:cViewPr>
  </p:notesTextViewPr>
  <p:sorterViewPr>
    <p:cViewPr>
      <p:scale>
        <a:sx n="100" d="100"/>
        <a:sy n="100" d="100"/>
      </p:scale>
      <p:origin x="0" y="300"/>
    </p:cViewPr>
  </p:sorterViewPr>
  <p:notesViewPr>
    <p:cSldViewPr>
      <p:cViewPr>
        <p:scale>
          <a:sx n="66" d="100"/>
          <a:sy n="66" d="100"/>
        </p:scale>
        <p:origin x="-2322" y="-600"/>
      </p:cViewPr>
      <p:guideLst>
        <p:guide orient="horz" pos="3150"/>
        <p:guide pos="216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77559055118109"/>
          <c:y val="1.3611023622047247E-2"/>
          <c:w val="0.47660266505148396"/>
          <c:h val="0.82611128608923889"/>
        </c:manualLayout>
      </c:layout>
      <c:pieChart>
        <c:varyColors val="1"/>
        <c:ser>
          <c:idx val="3"/>
          <c:order val="3"/>
          <c:dLbls>
            <c:spPr>
              <a:noFill/>
              <a:ln>
                <a:noFill/>
              </a:ln>
              <a:effectLst/>
            </c:spPr>
            <c:txPr>
              <a:bodyPr/>
              <a:lstStyle/>
              <a:p>
                <a:pPr>
                  <a:defRPr sz="2400">
                    <a:solidFill>
                      <a:schemeClr val="bg1"/>
                    </a:solidFill>
                  </a:defRPr>
                </a:pPr>
                <a:endParaRPr lang="nb-NO"/>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Sheet1!$B$4:$B$9</c:f>
              <c:strCache>
                <c:ptCount val="6"/>
                <c:pt idx="0">
                  <c:v>BEL</c:v>
                </c:pt>
                <c:pt idx="1">
                  <c:v>DPT</c:v>
                </c:pt>
                <c:pt idx="2">
                  <c:v>ECD</c:v>
                </c:pt>
                <c:pt idx="3">
                  <c:v>MCH</c:v>
                </c:pt>
                <c:pt idx="4">
                  <c:v>PCR</c:v>
                </c:pt>
                <c:pt idx="5">
                  <c:v>WAS</c:v>
                </c:pt>
              </c:strCache>
            </c:strRef>
          </c:cat>
          <c:val>
            <c:numRef>
              <c:f>Sheet1!$F$4:$F$9</c:f>
              <c:numCache>
                <c:formatCode>General</c:formatCode>
                <c:ptCount val="6"/>
                <c:pt idx="0">
                  <c:v>66</c:v>
                </c:pt>
                <c:pt idx="1">
                  <c:v>155</c:v>
                </c:pt>
                <c:pt idx="2">
                  <c:v>92</c:v>
                </c:pt>
                <c:pt idx="3">
                  <c:v>37</c:v>
                </c:pt>
                <c:pt idx="4">
                  <c:v>46</c:v>
                </c:pt>
                <c:pt idx="5">
                  <c:v>103</c:v>
                </c:pt>
              </c:numCache>
            </c:numRef>
          </c:val>
        </c:ser>
        <c:ser>
          <c:idx val="2"/>
          <c:order val="2"/>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Sheet1!$B$4:$B$9</c:f>
              <c:strCache>
                <c:ptCount val="6"/>
                <c:pt idx="0">
                  <c:v>BEL</c:v>
                </c:pt>
                <c:pt idx="1">
                  <c:v>DPT</c:v>
                </c:pt>
                <c:pt idx="2">
                  <c:v>ECD</c:v>
                </c:pt>
                <c:pt idx="3">
                  <c:v>MCH</c:v>
                </c:pt>
                <c:pt idx="4">
                  <c:v>PCR</c:v>
                </c:pt>
                <c:pt idx="5">
                  <c:v>WAS</c:v>
                </c:pt>
              </c:strCache>
            </c:strRef>
          </c:cat>
          <c:val>
            <c:numRef>
              <c:f>Sheet1!$E$4:$E$9</c:f>
            </c:numRef>
          </c:val>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Sheet1!$B$4:$B$9</c:f>
              <c:strCache>
                <c:ptCount val="6"/>
                <c:pt idx="0">
                  <c:v>BEL</c:v>
                </c:pt>
                <c:pt idx="1">
                  <c:v>DPT</c:v>
                </c:pt>
                <c:pt idx="2">
                  <c:v>ECD</c:v>
                </c:pt>
                <c:pt idx="3">
                  <c:v>MCH</c:v>
                </c:pt>
                <c:pt idx="4">
                  <c:v>PCR</c:v>
                </c:pt>
                <c:pt idx="5">
                  <c:v>WAS</c:v>
                </c:pt>
              </c:strCache>
            </c:strRef>
          </c:cat>
          <c:val>
            <c:numRef>
              <c:f>Sheet1!$D$4:$D$9</c:f>
            </c:numRef>
          </c:val>
        </c:ser>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Sheet1!$B$4:$B$9</c:f>
              <c:strCache>
                <c:ptCount val="6"/>
                <c:pt idx="0">
                  <c:v>BEL</c:v>
                </c:pt>
                <c:pt idx="1">
                  <c:v>DPT</c:v>
                </c:pt>
                <c:pt idx="2">
                  <c:v>ECD</c:v>
                </c:pt>
                <c:pt idx="3">
                  <c:v>MCH</c:v>
                </c:pt>
                <c:pt idx="4">
                  <c:v>PCR</c:v>
                </c:pt>
                <c:pt idx="5">
                  <c:v>WAS</c:v>
                </c:pt>
              </c:strCache>
            </c:strRef>
          </c:cat>
          <c:val>
            <c:numRef>
              <c:f>Sheet1!$C$4:$C$9</c:f>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4560" cy="499818"/>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mn-cs"/>
              </a:defRPr>
            </a:lvl1pPr>
          </a:lstStyle>
          <a:p>
            <a:pPr>
              <a:defRPr/>
            </a:pPr>
            <a:endParaRPr lang="en-US" dirty="0"/>
          </a:p>
        </p:txBody>
      </p:sp>
      <p:sp>
        <p:nvSpPr>
          <p:cNvPr id="3" name="Date Placeholder 2"/>
          <p:cNvSpPr>
            <a:spLocks noGrp="1"/>
          </p:cNvSpPr>
          <p:nvPr>
            <p:ph type="dt" sz="quarter" idx="1"/>
          </p:nvPr>
        </p:nvSpPr>
        <p:spPr>
          <a:xfrm>
            <a:off x="3889811" y="1"/>
            <a:ext cx="2974560" cy="499818"/>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mn-cs"/>
              </a:defRPr>
            </a:lvl1pPr>
          </a:lstStyle>
          <a:p>
            <a:pPr>
              <a:defRPr/>
            </a:pPr>
            <a:fld id="{820A83C7-477C-4554-A2B6-CEABD53D480C}" type="datetime1">
              <a:rPr lang="en-US"/>
              <a:pPr>
                <a:defRPr/>
              </a:pPr>
              <a:t>9/25/2014</a:t>
            </a:fld>
            <a:endParaRPr lang="en-US" dirty="0"/>
          </a:p>
        </p:txBody>
      </p:sp>
      <p:sp>
        <p:nvSpPr>
          <p:cNvPr id="4" name="Footer Placeholder 3"/>
          <p:cNvSpPr>
            <a:spLocks noGrp="1"/>
          </p:cNvSpPr>
          <p:nvPr>
            <p:ph type="ftr" sz="quarter" idx="2"/>
          </p:nvPr>
        </p:nvSpPr>
        <p:spPr>
          <a:xfrm>
            <a:off x="1" y="9496540"/>
            <a:ext cx="2974560" cy="499817"/>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mn-cs"/>
              </a:defRPr>
            </a:lvl1pPr>
          </a:lstStyle>
          <a:p>
            <a:pPr>
              <a:defRPr/>
            </a:pPr>
            <a:endParaRPr lang="en-US" dirty="0"/>
          </a:p>
        </p:txBody>
      </p:sp>
      <p:sp>
        <p:nvSpPr>
          <p:cNvPr id="5" name="Slide Number Placeholder 4"/>
          <p:cNvSpPr>
            <a:spLocks noGrp="1"/>
          </p:cNvSpPr>
          <p:nvPr>
            <p:ph type="sldNum" sz="quarter" idx="3"/>
          </p:nvPr>
        </p:nvSpPr>
        <p:spPr>
          <a:xfrm>
            <a:off x="3889811" y="9496540"/>
            <a:ext cx="2974560" cy="49981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858328B0-9998-4CCA-A1F5-6FFB35D9F196}" type="slidenum">
              <a:rPr lang="en-US"/>
              <a:pPr>
                <a:defRPr/>
              </a:pPr>
              <a:t>‹#›</a:t>
            </a:fld>
            <a:endParaRPr lang="en-US" dirty="0"/>
          </a:p>
        </p:txBody>
      </p:sp>
    </p:spTree>
    <p:extLst>
      <p:ext uri="{BB962C8B-B14F-4D97-AF65-F5344CB8AC3E}">
        <p14:creationId xmlns:p14="http://schemas.microsoft.com/office/powerpoint/2010/main" val="3883032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76128" cy="499818"/>
          </a:xfrm>
          <a:prstGeom prst="rect">
            <a:avLst/>
          </a:prstGeom>
          <a:noFill/>
          <a:ln>
            <a:noFill/>
          </a:ln>
          <a:effectLst/>
          <a:extLst/>
        </p:spPr>
        <p:txBody>
          <a:bodyPr vert="horz" wrap="square" lIns="92525" tIns="46263" rIns="92525" bIns="46263" numCol="1" anchor="t" anchorCtr="0" compatLnSpc="1">
            <a:prstTxWarp prst="textNoShape">
              <a:avLst/>
            </a:prstTxWarp>
          </a:bodyPr>
          <a:lstStyle>
            <a:lvl1pPr defTabSz="925513" eaLnBrk="1" hangingPunct="1">
              <a:defRPr sz="1200">
                <a:latin typeface="Arial" pitchFamily="34"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888243" y="1"/>
            <a:ext cx="2976127" cy="499818"/>
          </a:xfrm>
          <a:prstGeom prst="rect">
            <a:avLst/>
          </a:prstGeom>
          <a:noFill/>
          <a:ln>
            <a:noFill/>
          </a:ln>
          <a:effectLst/>
          <a:extLst/>
        </p:spPr>
        <p:txBody>
          <a:bodyPr vert="horz" wrap="square" lIns="92525" tIns="46263" rIns="92525" bIns="46263" numCol="1" anchor="t" anchorCtr="0" compatLnSpc="1">
            <a:prstTxWarp prst="textNoShape">
              <a:avLst/>
            </a:prstTxWarp>
          </a:bodyPr>
          <a:lstStyle>
            <a:lvl1pPr algn="r" defTabSz="925513" eaLnBrk="1" hangingPunct="1">
              <a:defRPr sz="1200">
                <a:latin typeface="Arial" pitchFamily="34" charset="0"/>
                <a:cs typeface="+mn-cs"/>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933450" y="749300"/>
            <a:ext cx="4999038" cy="3749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6437" y="4749129"/>
            <a:ext cx="5493064" cy="4500078"/>
          </a:xfrm>
          <a:prstGeom prst="rect">
            <a:avLst/>
          </a:prstGeom>
          <a:noFill/>
          <a:ln>
            <a:noFill/>
          </a:ln>
          <a:effectLst/>
          <a:extLst/>
        </p:spPr>
        <p:txBody>
          <a:bodyPr vert="horz" wrap="square" lIns="92525" tIns="46263" rIns="92525" bIns="462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9496540"/>
            <a:ext cx="2976128" cy="499817"/>
          </a:xfrm>
          <a:prstGeom prst="rect">
            <a:avLst/>
          </a:prstGeom>
          <a:noFill/>
          <a:ln>
            <a:noFill/>
          </a:ln>
          <a:effectLst/>
          <a:extLst/>
        </p:spPr>
        <p:txBody>
          <a:bodyPr vert="horz" wrap="square" lIns="92525" tIns="46263" rIns="92525" bIns="46263" numCol="1" anchor="b" anchorCtr="0" compatLnSpc="1">
            <a:prstTxWarp prst="textNoShape">
              <a:avLst/>
            </a:prstTxWarp>
          </a:bodyPr>
          <a:lstStyle>
            <a:lvl1pPr defTabSz="925513" eaLnBrk="1" hangingPunct="1">
              <a:defRPr sz="1200">
                <a:latin typeface="Arial" pitchFamily="34"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88243" y="9496540"/>
            <a:ext cx="2976127" cy="499817"/>
          </a:xfrm>
          <a:prstGeom prst="rect">
            <a:avLst/>
          </a:prstGeom>
          <a:noFill/>
          <a:ln>
            <a:noFill/>
          </a:ln>
          <a:effectLst/>
          <a:extLst/>
        </p:spPr>
        <p:txBody>
          <a:bodyPr vert="horz" wrap="square" lIns="92525" tIns="46263" rIns="92525" bIns="46263" numCol="1" anchor="b" anchorCtr="0" compatLnSpc="1">
            <a:prstTxWarp prst="textNoShape">
              <a:avLst/>
            </a:prstTxWarp>
          </a:bodyPr>
          <a:lstStyle>
            <a:lvl1pPr algn="r" defTabSz="925513" eaLnBrk="1" hangingPunct="1">
              <a:defRPr sz="1200">
                <a:latin typeface="Arial" pitchFamily="34" charset="0"/>
                <a:cs typeface="+mn-cs"/>
              </a:defRPr>
            </a:lvl1pPr>
          </a:lstStyle>
          <a:p>
            <a:pPr>
              <a:defRPr/>
            </a:pPr>
            <a:fld id="{01CD59E3-8357-477C-AD98-2B24604F26DD}" type="slidenum">
              <a:rPr lang="en-US"/>
              <a:pPr>
                <a:defRPr/>
              </a:pPr>
              <a:t>‹#›</a:t>
            </a:fld>
            <a:endParaRPr lang="en-US" dirty="0"/>
          </a:p>
        </p:txBody>
      </p:sp>
    </p:spTree>
    <p:extLst>
      <p:ext uri="{BB962C8B-B14F-4D97-AF65-F5344CB8AC3E}">
        <p14:creationId xmlns:p14="http://schemas.microsoft.com/office/powerpoint/2010/main" val="5372355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433" eaLnBrk="0" hangingPunct="0">
              <a:defRPr sz="2400">
                <a:solidFill>
                  <a:schemeClr val="tx1"/>
                </a:solidFill>
                <a:latin typeface="Arial" pitchFamily="34" charset="0"/>
                <a:ea typeface="ＭＳ Ｐゴシック" pitchFamily="34" charset="-128"/>
              </a:defRPr>
            </a:lvl1pPr>
            <a:lvl2pPr marL="737824" indent="-283778" defTabSz="925433" eaLnBrk="0" hangingPunct="0">
              <a:defRPr sz="2400">
                <a:solidFill>
                  <a:schemeClr val="tx1"/>
                </a:solidFill>
                <a:latin typeface="Arial" pitchFamily="34" charset="0"/>
                <a:ea typeface="ＭＳ Ｐゴシック" pitchFamily="34" charset="-128"/>
              </a:defRPr>
            </a:lvl2pPr>
            <a:lvl3pPr marL="1135113" indent="-227023" defTabSz="925433" eaLnBrk="0" hangingPunct="0">
              <a:defRPr sz="2400">
                <a:solidFill>
                  <a:schemeClr val="tx1"/>
                </a:solidFill>
                <a:latin typeface="Arial" pitchFamily="34" charset="0"/>
                <a:ea typeface="ＭＳ Ｐゴシック" pitchFamily="34" charset="-128"/>
              </a:defRPr>
            </a:lvl3pPr>
            <a:lvl4pPr marL="1589159" indent="-227023" defTabSz="925433" eaLnBrk="0" hangingPunct="0">
              <a:defRPr sz="2400">
                <a:solidFill>
                  <a:schemeClr val="tx1"/>
                </a:solidFill>
                <a:latin typeface="Arial" pitchFamily="34" charset="0"/>
                <a:ea typeface="ＭＳ Ｐゴシック" pitchFamily="34" charset="-128"/>
              </a:defRPr>
            </a:lvl4pPr>
            <a:lvl5pPr marL="2043204" indent="-227023" defTabSz="925433" eaLnBrk="0" hangingPunct="0">
              <a:defRPr sz="2400">
                <a:solidFill>
                  <a:schemeClr val="tx1"/>
                </a:solidFill>
                <a:latin typeface="Arial" pitchFamily="34" charset="0"/>
                <a:ea typeface="ＭＳ Ｐゴシック" pitchFamily="34" charset="-128"/>
              </a:defRPr>
            </a:lvl5pPr>
            <a:lvl6pPr marL="2497249" indent="-227023" defTabSz="92543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51295" indent="-227023" defTabSz="92543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5340" indent="-227023" defTabSz="92543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9385" indent="-227023" defTabSz="92543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576A3F1-9FCD-424F-89BE-57E950A25458}" type="slidenum">
              <a:rPr lang="en-US" sz="1200">
                <a:solidFill>
                  <a:prstClr val="black"/>
                </a:solidFill>
              </a:rPr>
              <a:pPr/>
              <a:t>1</a:t>
            </a:fld>
            <a:endParaRPr lang="en-US" sz="1200" dirty="0">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93340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9813ED38-875D-4A8D-9DB3-0AA4254C1C31}" type="slidenum">
              <a:rPr lang="en-US" smtClean="0">
                <a:ea typeface="ＭＳ Ｐゴシック" pitchFamily="34" charset="-128"/>
              </a:rPr>
              <a:pPr/>
              <a:t>13</a:t>
            </a:fld>
            <a:endParaRPr lang="en-US" smtClean="0">
              <a:ea typeface="ＭＳ Ｐゴシック" pitchFamily="34" charset="-128"/>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z="900" dirty="0" smtClean="0"/>
          </a:p>
        </p:txBody>
      </p:sp>
    </p:spTree>
    <p:extLst>
      <p:ext uri="{BB962C8B-B14F-4D97-AF65-F5344CB8AC3E}">
        <p14:creationId xmlns:p14="http://schemas.microsoft.com/office/powerpoint/2010/main" val="1229792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01CD59E3-8357-477C-AD98-2B24604F26DD}" type="slidenum">
              <a:rPr lang="en-US" smtClean="0"/>
              <a:pPr>
                <a:defRPr/>
              </a:pPr>
              <a:t>15</a:t>
            </a:fld>
            <a:endParaRPr lang="en-US" dirty="0"/>
          </a:p>
        </p:txBody>
      </p:sp>
    </p:spTree>
    <p:extLst>
      <p:ext uri="{BB962C8B-B14F-4D97-AF65-F5344CB8AC3E}">
        <p14:creationId xmlns:p14="http://schemas.microsoft.com/office/powerpoint/2010/main" val="219629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a:solidFill>
                  <a:schemeClr val="tx1"/>
                </a:solidFill>
                <a:latin typeface="Arial" charset="0"/>
                <a:ea typeface="MS PGothic" pitchFamily="34" charset="-128"/>
              </a:defRPr>
            </a:lvl1pPr>
            <a:lvl2pPr marL="742950" indent="-285750" defTabSz="923925" eaLnBrk="0" hangingPunct="0">
              <a:defRPr sz="2800">
                <a:solidFill>
                  <a:schemeClr val="tx1"/>
                </a:solidFill>
                <a:latin typeface="Arial" charset="0"/>
                <a:ea typeface="MS PGothic" pitchFamily="34" charset="-128"/>
              </a:defRPr>
            </a:lvl2pPr>
            <a:lvl3pPr marL="1143000" indent="-228600" defTabSz="923925" eaLnBrk="0" hangingPunct="0">
              <a:defRPr sz="2800">
                <a:solidFill>
                  <a:schemeClr val="tx1"/>
                </a:solidFill>
                <a:latin typeface="Arial" charset="0"/>
                <a:ea typeface="MS PGothic" pitchFamily="34" charset="-128"/>
              </a:defRPr>
            </a:lvl3pPr>
            <a:lvl4pPr marL="1600200" indent="-228600" defTabSz="923925" eaLnBrk="0" hangingPunct="0">
              <a:defRPr sz="2800">
                <a:solidFill>
                  <a:schemeClr val="tx1"/>
                </a:solidFill>
                <a:latin typeface="Arial" charset="0"/>
                <a:ea typeface="MS PGothic" pitchFamily="34" charset="-128"/>
              </a:defRPr>
            </a:lvl4pPr>
            <a:lvl5pPr marL="2057400" indent="-228600" defTabSz="923925" eaLnBrk="0" hangingPunct="0">
              <a:defRPr sz="2800">
                <a:solidFill>
                  <a:schemeClr val="tx1"/>
                </a:solidFill>
                <a:latin typeface="Arial" charset="0"/>
                <a:ea typeface="MS PGothic" pitchFamily="34" charset="-128"/>
              </a:defRPr>
            </a:lvl5pPr>
            <a:lvl6pPr marL="2514600" indent="-228600" defTabSz="923925" eaLnBrk="0" fontAlgn="base" hangingPunct="0">
              <a:spcBef>
                <a:spcPct val="0"/>
              </a:spcBef>
              <a:spcAft>
                <a:spcPct val="0"/>
              </a:spcAft>
              <a:defRPr sz="2800">
                <a:solidFill>
                  <a:schemeClr val="tx1"/>
                </a:solidFill>
                <a:latin typeface="Arial" charset="0"/>
                <a:ea typeface="MS PGothic" pitchFamily="34" charset="-128"/>
              </a:defRPr>
            </a:lvl6pPr>
            <a:lvl7pPr marL="2971800" indent="-228600" defTabSz="923925" eaLnBrk="0" fontAlgn="base" hangingPunct="0">
              <a:spcBef>
                <a:spcPct val="0"/>
              </a:spcBef>
              <a:spcAft>
                <a:spcPct val="0"/>
              </a:spcAft>
              <a:defRPr sz="2800">
                <a:solidFill>
                  <a:schemeClr val="tx1"/>
                </a:solidFill>
                <a:latin typeface="Arial" charset="0"/>
                <a:ea typeface="MS PGothic" pitchFamily="34" charset="-128"/>
              </a:defRPr>
            </a:lvl7pPr>
            <a:lvl8pPr marL="3429000" indent="-228600" defTabSz="923925" eaLnBrk="0" fontAlgn="base" hangingPunct="0">
              <a:spcBef>
                <a:spcPct val="0"/>
              </a:spcBef>
              <a:spcAft>
                <a:spcPct val="0"/>
              </a:spcAft>
              <a:defRPr sz="2800">
                <a:solidFill>
                  <a:schemeClr val="tx1"/>
                </a:solidFill>
                <a:latin typeface="Arial" charset="0"/>
                <a:ea typeface="MS PGothic" pitchFamily="34" charset="-128"/>
              </a:defRPr>
            </a:lvl8pPr>
            <a:lvl9pPr marL="3886200" indent="-228600" defTabSz="923925" eaLnBrk="0" fontAlgn="base" hangingPunct="0">
              <a:spcBef>
                <a:spcPct val="0"/>
              </a:spcBef>
              <a:spcAft>
                <a:spcPct val="0"/>
              </a:spcAft>
              <a:defRPr sz="2800">
                <a:solidFill>
                  <a:schemeClr val="tx1"/>
                </a:solidFill>
                <a:latin typeface="Arial" charset="0"/>
                <a:ea typeface="MS PGothic" pitchFamily="34" charset="-128"/>
              </a:defRPr>
            </a:lvl9pPr>
          </a:lstStyle>
          <a:p>
            <a:pPr eaLnBrk="1" hangingPunct="1">
              <a:defRPr/>
            </a:pPr>
            <a:fld id="{75D71540-C9D2-4882-9C99-BE8A690C02DC}" type="slidenum">
              <a:rPr lang="en-US" sz="1200" smtClean="0">
                <a:solidFill>
                  <a:prstClr val="black"/>
                </a:solidFill>
              </a:rPr>
              <a:pPr eaLnBrk="1" hangingPunct="1">
                <a:defRPr/>
              </a:pPr>
              <a:t>16</a:t>
            </a:fld>
            <a:endParaRPr lang="en-US" sz="1200"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429415" y="4749129"/>
            <a:ext cx="6007108" cy="48676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baseline="0" dirty="0" smtClean="0">
                <a:solidFill>
                  <a:schemeClr val="tx1"/>
                </a:solidFill>
                <a:effectLst/>
                <a:latin typeface="Arial" charset="0"/>
                <a:ea typeface="Arial" pitchFamily="1" charset="0"/>
                <a:cs typeface="Arial" charset="0"/>
              </a:rPr>
              <a:t>Sustainability means different things to different organizations.</a:t>
            </a:r>
          </a:p>
          <a:p>
            <a:pPr lvl="0"/>
            <a:endParaRPr lang="en-US" sz="1200" kern="1200" baseline="0" dirty="0" smtClean="0">
              <a:solidFill>
                <a:schemeClr val="tx1"/>
              </a:solidFill>
              <a:effectLst/>
              <a:latin typeface="Arial" charset="0"/>
              <a:ea typeface="Arial" pitchFamily="1" charset="0"/>
              <a:cs typeface="Arial" charset="0"/>
            </a:endParaRPr>
          </a:p>
          <a:p>
            <a:pPr lvl="0"/>
            <a:r>
              <a:rPr lang="en-US" sz="1200" kern="1200" baseline="0" dirty="0" smtClean="0">
                <a:solidFill>
                  <a:schemeClr val="tx1"/>
                </a:solidFill>
                <a:effectLst/>
                <a:latin typeface="Arial" charset="0"/>
                <a:ea typeface="Arial" pitchFamily="1" charset="0"/>
                <a:cs typeface="Arial" charset="0"/>
              </a:rPr>
              <a:t>For The Rotary Foundation, sustainability means providing long-term solutions to community needs that the benefiting community can maintain after grant funding ends.</a:t>
            </a:r>
          </a:p>
          <a:p>
            <a:pPr lvl="0"/>
            <a:endParaRPr lang="en-US" sz="1200" kern="1200" baseline="0" dirty="0" smtClean="0">
              <a:solidFill>
                <a:schemeClr val="tx1"/>
              </a:solidFill>
              <a:effectLst/>
              <a:latin typeface="Arial" charset="0"/>
              <a:ea typeface="Arial" pitchFamily="1"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Arial" pitchFamily="1" charset="0"/>
                <a:cs typeface="Arial" charset="0"/>
              </a:rPr>
              <a:t>By taking sustainability into account, sponsors can ensure the long-term success of their project.</a:t>
            </a:r>
            <a:endParaRPr lang="en-US" sz="1200" kern="1200" dirty="0" smtClean="0">
              <a:solidFill>
                <a:schemeClr val="tx1"/>
              </a:solidFill>
              <a:effectLst/>
              <a:latin typeface="Arial" charset="0"/>
              <a:ea typeface="Arial" pitchFamily="1" charset="0"/>
              <a:cs typeface="Arial" charset="0"/>
            </a:endParaRPr>
          </a:p>
          <a:p>
            <a:pPr lvl="0"/>
            <a:endParaRPr lang="en-US" sz="1200" kern="1200" dirty="0">
              <a:solidFill>
                <a:schemeClr val="tx1"/>
              </a:solidFill>
              <a:effectLst/>
              <a:latin typeface="Arial" charset="0"/>
              <a:ea typeface="Arial" pitchFamily="1" charset="0"/>
              <a:cs typeface="Arial" charset="0"/>
            </a:endParaRPr>
          </a:p>
        </p:txBody>
      </p:sp>
    </p:spTree>
    <p:extLst>
      <p:ext uri="{BB962C8B-B14F-4D97-AF65-F5344CB8AC3E}">
        <p14:creationId xmlns:p14="http://schemas.microsoft.com/office/powerpoint/2010/main" val="330819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01CD59E3-8357-477C-AD98-2B24604F26DD}" type="slidenum">
              <a:rPr lang="en-US" smtClean="0"/>
              <a:pPr>
                <a:defRPr/>
              </a:pPr>
              <a:t>18</a:t>
            </a:fld>
            <a:endParaRPr lang="en-US" dirty="0"/>
          </a:p>
        </p:txBody>
      </p:sp>
    </p:spTree>
    <p:extLst>
      <p:ext uri="{BB962C8B-B14F-4D97-AF65-F5344CB8AC3E}">
        <p14:creationId xmlns:p14="http://schemas.microsoft.com/office/powerpoint/2010/main" val="2019795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a:solidFill>
                  <a:schemeClr val="tx1"/>
                </a:solidFill>
                <a:latin typeface="Arial" charset="0"/>
                <a:ea typeface="MS PGothic" pitchFamily="34" charset="-128"/>
              </a:defRPr>
            </a:lvl1pPr>
            <a:lvl2pPr marL="742950" indent="-285750" defTabSz="923925" eaLnBrk="0" hangingPunct="0">
              <a:defRPr sz="2800">
                <a:solidFill>
                  <a:schemeClr val="tx1"/>
                </a:solidFill>
                <a:latin typeface="Arial" charset="0"/>
                <a:ea typeface="MS PGothic" pitchFamily="34" charset="-128"/>
              </a:defRPr>
            </a:lvl2pPr>
            <a:lvl3pPr marL="1143000" indent="-228600" defTabSz="923925" eaLnBrk="0" hangingPunct="0">
              <a:defRPr sz="2800">
                <a:solidFill>
                  <a:schemeClr val="tx1"/>
                </a:solidFill>
                <a:latin typeface="Arial" charset="0"/>
                <a:ea typeface="MS PGothic" pitchFamily="34" charset="-128"/>
              </a:defRPr>
            </a:lvl3pPr>
            <a:lvl4pPr marL="1600200" indent="-228600" defTabSz="923925" eaLnBrk="0" hangingPunct="0">
              <a:defRPr sz="2800">
                <a:solidFill>
                  <a:schemeClr val="tx1"/>
                </a:solidFill>
                <a:latin typeface="Arial" charset="0"/>
                <a:ea typeface="MS PGothic" pitchFamily="34" charset="-128"/>
              </a:defRPr>
            </a:lvl4pPr>
            <a:lvl5pPr marL="2057400" indent="-228600" defTabSz="923925" eaLnBrk="0" hangingPunct="0">
              <a:defRPr sz="2800">
                <a:solidFill>
                  <a:schemeClr val="tx1"/>
                </a:solidFill>
                <a:latin typeface="Arial" charset="0"/>
                <a:ea typeface="MS PGothic" pitchFamily="34" charset="-128"/>
              </a:defRPr>
            </a:lvl5pPr>
            <a:lvl6pPr marL="2514600" indent="-228600" defTabSz="923925" eaLnBrk="0" fontAlgn="base" hangingPunct="0">
              <a:spcBef>
                <a:spcPct val="0"/>
              </a:spcBef>
              <a:spcAft>
                <a:spcPct val="0"/>
              </a:spcAft>
              <a:defRPr sz="2800">
                <a:solidFill>
                  <a:schemeClr val="tx1"/>
                </a:solidFill>
                <a:latin typeface="Arial" charset="0"/>
                <a:ea typeface="MS PGothic" pitchFamily="34" charset="-128"/>
              </a:defRPr>
            </a:lvl6pPr>
            <a:lvl7pPr marL="2971800" indent="-228600" defTabSz="923925" eaLnBrk="0" fontAlgn="base" hangingPunct="0">
              <a:spcBef>
                <a:spcPct val="0"/>
              </a:spcBef>
              <a:spcAft>
                <a:spcPct val="0"/>
              </a:spcAft>
              <a:defRPr sz="2800">
                <a:solidFill>
                  <a:schemeClr val="tx1"/>
                </a:solidFill>
                <a:latin typeface="Arial" charset="0"/>
                <a:ea typeface="MS PGothic" pitchFamily="34" charset="-128"/>
              </a:defRPr>
            </a:lvl7pPr>
            <a:lvl8pPr marL="3429000" indent="-228600" defTabSz="923925" eaLnBrk="0" fontAlgn="base" hangingPunct="0">
              <a:spcBef>
                <a:spcPct val="0"/>
              </a:spcBef>
              <a:spcAft>
                <a:spcPct val="0"/>
              </a:spcAft>
              <a:defRPr sz="2800">
                <a:solidFill>
                  <a:schemeClr val="tx1"/>
                </a:solidFill>
                <a:latin typeface="Arial" charset="0"/>
                <a:ea typeface="MS PGothic" pitchFamily="34" charset="-128"/>
              </a:defRPr>
            </a:lvl8pPr>
            <a:lvl9pPr marL="3886200" indent="-228600" defTabSz="923925" eaLnBrk="0" fontAlgn="base" hangingPunct="0">
              <a:spcBef>
                <a:spcPct val="0"/>
              </a:spcBef>
              <a:spcAft>
                <a:spcPct val="0"/>
              </a:spcAft>
              <a:defRPr sz="2800">
                <a:solidFill>
                  <a:schemeClr val="tx1"/>
                </a:solidFill>
                <a:latin typeface="Arial" charset="0"/>
                <a:ea typeface="MS PGothic" pitchFamily="34" charset="-128"/>
              </a:defRPr>
            </a:lvl9pPr>
          </a:lstStyle>
          <a:p>
            <a:pPr eaLnBrk="1" hangingPunct="1">
              <a:defRPr/>
            </a:pPr>
            <a:fld id="{75D71540-C9D2-4882-9C99-BE8A690C02DC}" type="slidenum">
              <a:rPr lang="en-US" sz="1200" smtClean="0">
                <a:solidFill>
                  <a:prstClr val="black"/>
                </a:solidFill>
              </a:rPr>
              <a:pPr eaLnBrk="1" hangingPunct="1">
                <a:defRPr/>
              </a:pPr>
              <a:t>19</a:t>
            </a:fld>
            <a:endParaRPr lang="en-US" sz="1200"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429415" y="4749129"/>
            <a:ext cx="6007108" cy="48676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How do</a:t>
            </a:r>
            <a:r>
              <a:rPr lang="en-US" baseline="0" dirty="0" smtClean="0"/>
              <a:t> you develop </a:t>
            </a:r>
            <a:r>
              <a:rPr lang="en-US" dirty="0" smtClean="0"/>
              <a:t>a sustainable</a:t>
            </a:r>
            <a:r>
              <a:rPr lang="en-US" baseline="0" dirty="0" smtClean="0"/>
              <a:t> project</a:t>
            </a:r>
            <a:r>
              <a:rPr lang="en-US" dirty="0" smtClean="0"/>
              <a:t>?</a:t>
            </a:r>
          </a:p>
          <a:p>
            <a:pPr marL="171450" indent="-171450">
              <a:buFont typeface="Arial" pitchFamily="34" charset="0"/>
              <a:buChar char="•"/>
            </a:pPr>
            <a:r>
              <a:rPr lang="en-US" dirty="0" smtClean="0"/>
              <a:t>Community needs</a:t>
            </a:r>
            <a:r>
              <a:rPr lang="en-US" baseline="0" dirty="0" smtClean="0"/>
              <a:t> and strengths</a:t>
            </a:r>
            <a:r>
              <a:rPr lang="en-US" dirty="0" smtClean="0"/>
              <a:t>: Identify,</a:t>
            </a:r>
            <a:r>
              <a:rPr lang="en-US" baseline="0" dirty="0" smtClean="0"/>
              <a:t> a</a:t>
            </a:r>
            <a:r>
              <a:rPr lang="en-US" dirty="0" smtClean="0"/>
              <a:t>ddress</a:t>
            </a:r>
            <a:r>
              <a:rPr lang="en-US" baseline="0" dirty="0" smtClean="0"/>
              <a:t> and s</a:t>
            </a:r>
            <a:r>
              <a:rPr lang="en-US" dirty="0" smtClean="0"/>
              <a:t>upport beneficiaries’ needs to fit their values and culture.</a:t>
            </a:r>
            <a:r>
              <a:rPr lang="en-US" baseline="0" dirty="0" smtClean="0"/>
              <a:t> It is important to </a:t>
            </a:r>
            <a:r>
              <a:rPr lang="en-US" dirty="0" smtClean="0"/>
              <a:t>involve multiple community partners in planning.</a:t>
            </a:r>
          </a:p>
          <a:p>
            <a:pPr marL="171450" indent="-171450">
              <a:buFont typeface="Arial" pitchFamily="34" charset="0"/>
              <a:buChar char="•"/>
            </a:pPr>
            <a:r>
              <a:rPr lang="en-US" dirty="0" smtClean="0"/>
              <a:t>Materials and technology: Purchase equipment and new technology from local sources when possible.</a:t>
            </a:r>
            <a:r>
              <a:rPr lang="en-US" baseline="0" dirty="0" smtClean="0"/>
              <a:t> E</a:t>
            </a:r>
            <a:r>
              <a:rPr lang="en-US" dirty="0" smtClean="0"/>
              <a:t>nsure spare parts are readily available. Involve community members when selecting technology or equipment, and train them to operate, maintain, and repair it on their own.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Funding: Create</a:t>
            </a:r>
            <a:r>
              <a:rPr lang="en-US" baseline="0" dirty="0" smtClean="0"/>
              <a:t> and/or c</a:t>
            </a:r>
            <a:r>
              <a:rPr lang="en-US" dirty="0" smtClean="0"/>
              <a:t>onfirm a local funding source to provide long-term operation,</a:t>
            </a:r>
            <a:r>
              <a:rPr lang="en-US" baseline="0" dirty="0" smtClean="0"/>
              <a:t> </a:t>
            </a:r>
            <a:r>
              <a:rPr lang="en-US" dirty="0" smtClean="0"/>
              <a:t>maintenance and repair</a:t>
            </a:r>
            <a:r>
              <a:rPr lang="en-US" baseline="0" dirty="0" smtClean="0"/>
              <a:t> and project longevity. C</a:t>
            </a:r>
            <a:r>
              <a:rPr lang="en-US" dirty="0" smtClean="0"/>
              <a:t>ompensate</a:t>
            </a:r>
            <a:r>
              <a:rPr lang="en-US" baseline="0" dirty="0" smtClean="0"/>
              <a:t> project participants appropriately for their work to ensure </a:t>
            </a:r>
            <a:r>
              <a:rPr lang="en-US" dirty="0" smtClean="0"/>
              <a:t>continuity of services.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Knowledge: Provide training, education, and community outreach to strengthen beneficiaries’ capacity to meet project objectives. Confirm that recipients have a plan to transfer knowledge to new beneficiaries. Collaborate with local agencies</a:t>
            </a:r>
            <a:r>
              <a:rPr lang="en-US" baseline="0" dirty="0" smtClean="0"/>
              <a:t> and </a:t>
            </a:r>
            <a:r>
              <a:rPr lang="en-US" dirty="0" smtClean="0"/>
              <a:t>organizations to supply expertise, as needed.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Motivation: Provide incentives for beneficiaries and project participants to continue ongoing support.  Identify personnel willing to lead beneficiaries to sustain project outcomes. Prepare the community to assume ownership of the project once grant funds are fully expended.</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Monitoring and evaluation: Develop clear and measurable project objectives, and identify methods for collecting project data. Establish baseline data for evaluation capable of demonstrating significant change for at least three years.</a:t>
            </a:r>
            <a:endParaRPr lang="en-US" dirty="0"/>
          </a:p>
        </p:txBody>
      </p:sp>
    </p:spTree>
    <p:extLst>
      <p:ext uri="{BB962C8B-B14F-4D97-AF65-F5344CB8AC3E}">
        <p14:creationId xmlns:p14="http://schemas.microsoft.com/office/powerpoint/2010/main" val="3933045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800">
                <a:solidFill>
                  <a:schemeClr val="tx1"/>
                </a:solidFill>
                <a:latin typeface="Arial" charset="0"/>
                <a:ea typeface="MS PGothic" pitchFamily="34" charset="-128"/>
              </a:defRPr>
            </a:lvl1pPr>
            <a:lvl2pPr marL="742950" indent="-285750" defTabSz="923925" eaLnBrk="0" hangingPunct="0">
              <a:defRPr sz="2800">
                <a:solidFill>
                  <a:schemeClr val="tx1"/>
                </a:solidFill>
                <a:latin typeface="Arial" charset="0"/>
                <a:ea typeface="MS PGothic" pitchFamily="34" charset="-128"/>
              </a:defRPr>
            </a:lvl2pPr>
            <a:lvl3pPr marL="1143000" indent="-228600" defTabSz="923925" eaLnBrk="0" hangingPunct="0">
              <a:defRPr sz="2800">
                <a:solidFill>
                  <a:schemeClr val="tx1"/>
                </a:solidFill>
                <a:latin typeface="Arial" charset="0"/>
                <a:ea typeface="MS PGothic" pitchFamily="34" charset="-128"/>
              </a:defRPr>
            </a:lvl3pPr>
            <a:lvl4pPr marL="1600200" indent="-228600" defTabSz="923925" eaLnBrk="0" hangingPunct="0">
              <a:defRPr sz="2800">
                <a:solidFill>
                  <a:schemeClr val="tx1"/>
                </a:solidFill>
                <a:latin typeface="Arial" charset="0"/>
                <a:ea typeface="MS PGothic" pitchFamily="34" charset="-128"/>
              </a:defRPr>
            </a:lvl4pPr>
            <a:lvl5pPr marL="2057400" indent="-228600" defTabSz="923925" eaLnBrk="0" hangingPunct="0">
              <a:defRPr sz="2800">
                <a:solidFill>
                  <a:schemeClr val="tx1"/>
                </a:solidFill>
                <a:latin typeface="Arial" charset="0"/>
                <a:ea typeface="MS PGothic" pitchFamily="34" charset="-128"/>
              </a:defRPr>
            </a:lvl5pPr>
            <a:lvl6pPr marL="2514600" indent="-228600" defTabSz="923925" eaLnBrk="0" fontAlgn="base" hangingPunct="0">
              <a:spcBef>
                <a:spcPct val="0"/>
              </a:spcBef>
              <a:spcAft>
                <a:spcPct val="0"/>
              </a:spcAft>
              <a:defRPr sz="2800">
                <a:solidFill>
                  <a:schemeClr val="tx1"/>
                </a:solidFill>
                <a:latin typeface="Arial" charset="0"/>
                <a:ea typeface="MS PGothic" pitchFamily="34" charset="-128"/>
              </a:defRPr>
            </a:lvl6pPr>
            <a:lvl7pPr marL="2971800" indent="-228600" defTabSz="923925" eaLnBrk="0" fontAlgn="base" hangingPunct="0">
              <a:spcBef>
                <a:spcPct val="0"/>
              </a:spcBef>
              <a:spcAft>
                <a:spcPct val="0"/>
              </a:spcAft>
              <a:defRPr sz="2800">
                <a:solidFill>
                  <a:schemeClr val="tx1"/>
                </a:solidFill>
                <a:latin typeface="Arial" charset="0"/>
                <a:ea typeface="MS PGothic" pitchFamily="34" charset="-128"/>
              </a:defRPr>
            </a:lvl7pPr>
            <a:lvl8pPr marL="3429000" indent="-228600" defTabSz="923925" eaLnBrk="0" fontAlgn="base" hangingPunct="0">
              <a:spcBef>
                <a:spcPct val="0"/>
              </a:spcBef>
              <a:spcAft>
                <a:spcPct val="0"/>
              </a:spcAft>
              <a:defRPr sz="2800">
                <a:solidFill>
                  <a:schemeClr val="tx1"/>
                </a:solidFill>
                <a:latin typeface="Arial" charset="0"/>
                <a:ea typeface="MS PGothic" pitchFamily="34" charset="-128"/>
              </a:defRPr>
            </a:lvl8pPr>
            <a:lvl9pPr marL="3886200" indent="-228600" defTabSz="923925" eaLnBrk="0" fontAlgn="base" hangingPunct="0">
              <a:spcBef>
                <a:spcPct val="0"/>
              </a:spcBef>
              <a:spcAft>
                <a:spcPct val="0"/>
              </a:spcAft>
              <a:defRPr sz="2800">
                <a:solidFill>
                  <a:schemeClr val="tx1"/>
                </a:solidFill>
                <a:latin typeface="Arial" charset="0"/>
                <a:ea typeface="MS PGothic" pitchFamily="34" charset="-128"/>
              </a:defRPr>
            </a:lvl9pPr>
          </a:lstStyle>
          <a:p>
            <a:pPr eaLnBrk="1" hangingPunct="1">
              <a:defRPr/>
            </a:pPr>
            <a:fld id="{75D71540-C9D2-4882-9C99-BE8A690C02DC}" type="slidenum">
              <a:rPr lang="en-US" sz="1200" smtClean="0">
                <a:solidFill>
                  <a:prstClr val="black"/>
                </a:solidFill>
              </a:rPr>
              <a:pPr eaLnBrk="1" hangingPunct="1">
                <a:defRPr/>
              </a:pPr>
              <a:t>20</a:t>
            </a:fld>
            <a:endParaRPr lang="en-US" sz="1200"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429415" y="4749129"/>
            <a:ext cx="6007108" cy="48676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buFontTx/>
              <a:buAutoNum type="arabicPeriod"/>
            </a:pPr>
            <a:r>
              <a:rPr lang="en-US" dirty="0" smtClean="0"/>
              <a:t>Less is More</a:t>
            </a:r>
          </a:p>
          <a:p>
            <a:pPr marL="1314450" lvl="2" indent="-514350"/>
            <a:r>
              <a:rPr lang="en-US" dirty="0" smtClean="0"/>
              <a:t>Rotarians should be modest in the number of measures they will track…if it’s in the application, we’ll expect to see it in the report.</a:t>
            </a:r>
          </a:p>
          <a:p>
            <a:pPr marL="1314450" lvl="2" indent="-514350"/>
            <a:r>
              <a:rPr lang="en-US" dirty="0" smtClean="0"/>
              <a:t>Advise Rotarians to limit the number of areas of focus they select in the application as this will multiply the number of measures required.</a:t>
            </a:r>
          </a:p>
          <a:p>
            <a:pPr marL="0" indent="0">
              <a:buFontTx/>
              <a:buNone/>
            </a:pPr>
            <a:r>
              <a:rPr lang="en-US" dirty="0" smtClean="0"/>
              <a:t>2. Measures match core project components</a:t>
            </a:r>
          </a:p>
          <a:p>
            <a:pPr marL="1314450" lvl="2" indent="-514350"/>
            <a:r>
              <a:rPr lang="en-US" dirty="0" smtClean="0"/>
              <a:t>Rotarians do NOT need to measure every project component.  Instead, they should select the most important components and focus on measuring their success in those.</a:t>
            </a:r>
          </a:p>
          <a:p>
            <a:pPr marL="1314450" lvl="2" indent="-514350"/>
            <a:r>
              <a:rPr lang="en-US" dirty="0" smtClean="0"/>
              <a:t>Measures should be relevant to the main goals of the project and should indicate success in reaching the goals.</a:t>
            </a:r>
          </a:p>
          <a:p>
            <a:pPr marL="1314450" lvl="2" indent="-514350"/>
            <a:endParaRPr lang="en-US" dirty="0" smtClean="0"/>
          </a:p>
        </p:txBody>
      </p:sp>
    </p:spTree>
    <p:extLst>
      <p:ext uri="{BB962C8B-B14F-4D97-AF65-F5344CB8AC3E}">
        <p14:creationId xmlns:p14="http://schemas.microsoft.com/office/powerpoint/2010/main" val="2860584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About</a:t>
            </a:r>
            <a:r>
              <a:rPr lang="de-CH" baseline="0" dirty="0" smtClean="0"/>
              <a:t> one third of all GG have been for disease prevention and treatment. </a:t>
            </a:r>
            <a:endParaRPr lang="en-US" dirty="0"/>
          </a:p>
        </p:txBody>
      </p:sp>
      <p:sp>
        <p:nvSpPr>
          <p:cNvPr id="4" name="Slide Number Placeholder 3"/>
          <p:cNvSpPr>
            <a:spLocks noGrp="1"/>
          </p:cNvSpPr>
          <p:nvPr>
            <p:ph type="sldNum" sz="quarter" idx="10"/>
          </p:nvPr>
        </p:nvSpPr>
        <p:spPr/>
        <p:txBody>
          <a:bodyPr/>
          <a:lstStyle/>
          <a:p>
            <a:pPr>
              <a:defRPr/>
            </a:pPr>
            <a:fld id="{01CD59E3-8357-477C-AD98-2B24604F26DD}" type="slidenum">
              <a:rPr lang="en-US" smtClean="0"/>
              <a:pPr>
                <a:defRPr/>
              </a:pPr>
              <a:t>21</a:t>
            </a:fld>
            <a:endParaRPr lang="en-US" dirty="0"/>
          </a:p>
        </p:txBody>
      </p:sp>
    </p:spTree>
    <p:extLst>
      <p:ext uri="{BB962C8B-B14F-4D97-AF65-F5344CB8AC3E}">
        <p14:creationId xmlns:p14="http://schemas.microsoft.com/office/powerpoint/2010/main" val="294624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01CD59E3-8357-477C-AD98-2B24604F26DD}" type="slidenum">
              <a:rPr lang="en-US" smtClean="0"/>
              <a:pPr>
                <a:defRPr/>
              </a:pPr>
              <a:t>22</a:t>
            </a:fld>
            <a:endParaRPr lang="en-US" dirty="0"/>
          </a:p>
        </p:txBody>
      </p:sp>
    </p:spTree>
    <p:extLst>
      <p:ext uri="{BB962C8B-B14F-4D97-AF65-F5344CB8AC3E}">
        <p14:creationId xmlns:p14="http://schemas.microsoft.com/office/powerpoint/2010/main" val="2906619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CD59E3-8357-477C-AD98-2B24604F26DD}" type="slidenum">
              <a:rPr lang="en-US" smtClean="0"/>
              <a:pPr>
                <a:defRPr/>
              </a:pPr>
              <a:t>23</a:t>
            </a:fld>
            <a:endParaRPr lang="en-US" dirty="0"/>
          </a:p>
        </p:txBody>
      </p:sp>
    </p:spTree>
    <p:extLst>
      <p:ext uri="{BB962C8B-B14F-4D97-AF65-F5344CB8AC3E}">
        <p14:creationId xmlns:p14="http://schemas.microsoft.com/office/powerpoint/2010/main" val="1742103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01CD59E3-8357-477C-AD98-2B24604F26DD}" type="slidenum">
              <a:rPr lang="en-US" smtClean="0"/>
              <a:pPr>
                <a:defRPr/>
              </a:pPr>
              <a:t>24</a:t>
            </a:fld>
            <a:endParaRPr lang="en-US" dirty="0"/>
          </a:p>
        </p:txBody>
      </p:sp>
    </p:spTree>
    <p:extLst>
      <p:ext uri="{BB962C8B-B14F-4D97-AF65-F5344CB8AC3E}">
        <p14:creationId xmlns:p14="http://schemas.microsoft.com/office/powerpoint/2010/main" val="151180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01CD59E3-8357-477C-AD98-2B24604F26DD}" type="slidenum">
              <a:rPr lang="en-US" smtClean="0"/>
              <a:pPr>
                <a:defRPr/>
              </a:pPr>
              <a:t>2</a:t>
            </a:fld>
            <a:endParaRPr lang="en-US" dirty="0"/>
          </a:p>
        </p:txBody>
      </p:sp>
    </p:spTree>
    <p:extLst>
      <p:ext uri="{BB962C8B-B14F-4D97-AF65-F5344CB8AC3E}">
        <p14:creationId xmlns:p14="http://schemas.microsoft.com/office/powerpoint/2010/main" val="824030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01CD59E3-8357-477C-AD98-2B24604F26DD}" type="slidenum">
              <a:rPr lang="en-US" smtClean="0"/>
              <a:pPr>
                <a:defRPr/>
              </a:pPr>
              <a:t>25</a:t>
            </a:fld>
            <a:endParaRPr lang="en-US" dirty="0"/>
          </a:p>
        </p:txBody>
      </p:sp>
    </p:spTree>
    <p:extLst>
      <p:ext uri="{BB962C8B-B14F-4D97-AF65-F5344CB8AC3E}">
        <p14:creationId xmlns:p14="http://schemas.microsoft.com/office/powerpoint/2010/main" val="1765515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EBE2A99A-0094-4E42-ABC6-5657F2AFB856}" type="slidenum">
              <a:rPr lang="en-US" smtClean="0">
                <a:ea typeface="ＭＳ Ｐゴシック" pitchFamily="34" charset="-128"/>
              </a:rPr>
              <a:pPr/>
              <a:t>27</a:t>
            </a:fld>
            <a:endParaRPr lang="en-US" smtClean="0">
              <a:ea typeface="ＭＳ Ｐゴシック" pitchFamily="34" charset="-128"/>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de-CH" dirty="0" smtClean="0"/>
              <a:t>The Rotary Peace Centers</a:t>
            </a:r>
            <a:r>
              <a:rPr lang="de-CH" baseline="0" dirty="0" smtClean="0"/>
              <a:t> continue to be Rotary’s premier educational program.</a:t>
            </a:r>
            <a:endParaRPr lang="en-US" dirty="0" smtClean="0"/>
          </a:p>
        </p:txBody>
      </p:sp>
    </p:spTree>
    <p:extLst>
      <p:ext uri="{BB962C8B-B14F-4D97-AF65-F5344CB8AC3E}">
        <p14:creationId xmlns:p14="http://schemas.microsoft.com/office/powerpoint/2010/main" val="187044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01CD59E3-8357-477C-AD98-2B24604F26DD}" type="slidenum">
              <a:rPr lang="en-US" smtClean="0"/>
              <a:pPr>
                <a:defRPr/>
              </a:pPr>
              <a:t>3</a:t>
            </a:fld>
            <a:endParaRPr lang="en-US" dirty="0"/>
          </a:p>
        </p:txBody>
      </p:sp>
    </p:spTree>
    <p:extLst>
      <p:ext uri="{BB962C8B-B14F-4D97-AF65-F5344CB8AC3E}">
        <p14:creationId xmlns:p14="http://schemas.microsoft.com/office/powerpoint/2010/main" val="299221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01CD59E3-8357-477C-AD98-2B24604F26DD}" type="slidenum">
              <a:rPr lang="en-US" smtClean="0"/>
              <a:pPr>
                <a:defRPr/>
              </a:pPr>
              <a:t>4</a:t>
            </a:fld>
            <a:endParaRPr lang="en-US" dirty="0"/>
          </a:p>
        </p:txBody>
      </p:sp>
    </p:spTree>
    <p:extLst>
      <p:ext uri="{BB962C8B-B14F-4D97-AF65-F5344CB8AC3E}">
        <p14:creationId xmlns:p14="http://schemas.microsoft.com/office/powerpoint/2010/main" val="2926013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01CD59E3-8357-477C-AD98-2B24604F26DD}" type="slidenum">
              <a:rPr lang="en-US" smtClean="0"/>
              <a:pPr>
                <a:defRPr/>
              </a:pPr>
              <a:t>5</a:t>
            </a:fld>
            <a:endParaRPr lang="en-US" dirty="0"/>
          </a:p>
        </p:txBody>
      </p:sp>
    </p:spTree>
    <p:extLst>
      <p:ext uri="{BB962C8B-B14F-4D97-AF65-F5344CB8AC3E}">
        <p14:creationId xmlns:p14="http://schemas.microsoft.com/office/powerpoint/2010/main" val="156609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4C83FBA1-8E91-4A77-ABFA-103A81FE960C}" type="slidenum">
              <a:rPr lang="en-US" smtClean="0">
                <a:ea typeface="ＭＳ Ｐゴシック" pitchFamily="34" charset="-128"/>
              </a:rPr>
              <a:pPr/>
              <a:t>6</a:t>
            </a:fld>
            <a:endParaRPr lang="en-US" smtClean="0">
              <a:ea typeface="ＭＳ Ｐゴシック" pitchFamily="34" charset="-128"/>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5046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90" eaLnBrk="0" hangingPunct="0">
              <a:defRPr sz="2800">
                <a:solidFill>
                  <a:schemeClr val="tx1"/>
                </a:solidFill>
                <a:latin typeface="Arial" charset="0"/>
                <a:ea typeface="MS PGothic" pitchFamily="34" charset="-128"/>
              </a:defRPr>
            </a:lvl1pPr>
            <a:lvl2pPr marL="742841" indent="-285708" defTabSz="923790" eaLnBrk="0" hangingPunct="0">
              <a:defRPr sz="2800">
                <a:solidFill>
                  <a:schemeClr val="tx1"/>
                </a:solidFill>
                <a:latin typeface="Arial" charset="0"/>
                <a:ea typeface="MS PGothic" pitchFamily="34" charset="-128"/>
              </a:defRPr>
            </a:lvl2pPr>
            <a:lvl3pPr marL="1142832" indent="-228566" defTabSz="923790" eaLnBrk="0" hangingPunct="0">
              <a:defRPr sz="2800">
                <a:solidFill>
                  <a:schemeClr val="tx1"/>
                </a:solidFill>
                <a:latin typeface="Arial" charset="0"/>
                <a:ea typeface="MS PGothic" pitchFamily="34" charset="-128"/>
              </a:defRPr>
            </a:lvl3pPr>
            <a:lvl4pPr marL="1599965" indent="-228566" defTabSz="923790" eaLnBrk="0" hangingPunct="0">
              <a:defRPr sz="2800">
                <a:solidFill>
                  <a:schemeClr val="tx1"/>
                </a:solidFill>
                <a:latin typeface="Arial" charset="0"/>
                <a:ea typeface="MS PGothic" pitchFamily="34" charset="-128"/>
              </a:defRPr>
            </a:lvl4pPr>
            <a:lvl5pPr marL="2057097" indent="-228566" defTabSz="923790" eaLnBrk="0" hangingPunct="0">
              <a:defRPr sz="2800">
                <a:solidFill>
                  <a:schemeClr val="tx1"/>
                </a:solidFill>
                <a:latin typeface="Arial" charset="0"/>
                <a:ea typeface="MS PGothic" pitchFamily="34" charset="-128"/>
              </a:defRPr>
            </a:lvl5pPr>
            <a:lvl6pPr marL="2514230" indent="-228566" defTabSz="923790" eaLnBrk="0" fontAlgn="base" hangingPunct="0">
              <a:spcBef>
                <a:spcPct val="0"/>
              </a:spcBef>
              <a:spcAft>
                <a:spcPct val="0"/>
              </a:spcAft>
              <a:defRPr sz="2800">
                <a:solidFill>
                  <a:schemeClr val="tx1"/>
                </a:solidFill>
                <a:latin typeface="Arial" charset="0"/>
                <a:ea typeface="MS PGothic" pitchFamily="34" charset="-128"/>
              </a:defRPr>
            </a:lvl6pPr>
            <a:lvl7pPr marL="2971363" indent="-228566" defTabSz="923790" eaLnBrk="0" fontAlgn="base" hangingPunct="0">
              <a:spcBef>
                <a:spcPct val="0"/>
              </a:spcBef>
              <a:spcAft>
                <a:spcPct val="0"/>
              </a:spcAft>
              <a:defRPr sz="2800">
                <a:solidFill>
                  <a:schemeClr val="tx1"/>
                </a:solidFill>
                <a:latin typeface="Arial" charset="0"/>
                <a:ea typeface="MS PGothic" pitchFamily="34" charset="-128"/>
              </a:defRPr>
            </a:lvl7pPr>
            <a:lvl8pPr marL="3428496" indent="-228566" defTabSz="923790" eaLnBrk="0" fontAlgn="base" hangingPunct="0">
              <a:spcBef>
                <a:spcPct val="0"/>
              </a:spcBef>
              <a:spcAft>
                <a:spcPct val="0"/>
              </a:spcAft>
              <a:defRPr sz="2800">
                <a:solidFill>
                  <a:schemeClr val="tx1"/>
                </a:solidFill>
                <a:latin typeface="Arial" charset="0"/>
                <a:ea typeface="MS PGothic" pitchFamily="34" charset="-128"/>
              </a:defRPr>
            </a:lvl8pPr>
            <a:lvl9pPr marL="3885629" indent="-228566" defTabSz="923790" eaLnBrk="0" fontAlgn="base" hangingPunct="0">
              <a:spcBef>
                <a:spcPct val="0"/>
              </a:spcBef>
              <a:spcAft>
                <a:spcPct val="0"/>
              </a:spcAft>
              <a:defRPr sz="2800">
                <a:solidFill>
                  <a:schemeClr val="tx1"/>
                </a:solidFill>
                <a:latin typeface="Arial" charset="0"/>
                <a:ea typeface="MS PGothic" pitchFamily="34" charset="-128"/>
              </a:defRPr>
            </a:lvl9pPr>
          </a:lstStyle>
          <a:p>
            <a:pPr eaLnBrk="1" hangingPunct="1">
              <a:defRPr/>
            </a:pPr>
            <a:fld id="{753E47E1-9116-4144-B6E0-416DFB6F8897}" type="slidenum">
              <a:rPr lang="en-US" sz="1200"/>
              <a:pPr eaLnBrk="1" hangingPunct="1">
                <a:defRPr/>
              </a:pPr>
              <a:t>8</a:t>
            </a:fld>
            <a:endParaRPr lang="en-US" sz="1200"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424714" y="4749129"/>
            <a:ext cx="5942852" cy="45000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smtClean="0">
                <a:ea typeface="Arial" pitchFamily="1" charset="0"/>
                <a:cs typeface="Arial" charset="0"/>
              </a:rPr>
              <a:t>(</a:t>
            </a:r>
            <a:r>
              <a:rPr lang="en-US" dirty="0">
                <a:ea typeface="MS PGothic" pitchFamily="34" charset="-128"/>
                <a:cs typeface="+mn-cs"/>
              </a:rPr>
              <a:t>The mission of The Rotary Foundation is to enable Rotarians to advance world understanding, goodwill, and peace through the improvement of health, the support of education, and the alleviation of poverty.)</a:t>
            </a:r>
            <a:endParaRPr lang="en-US" dirty="0">
              <a:ea typeface="Arial" pitchFamily="1" charset="0"/>
              <a:cs typeface="Arial" charset="0"/>
            </a:endParaRPr>
          </a:p>
          <a:p>
            <a:pPr lvl="0"/>
            <a:endParaRPr lang="en-US" dirty="0">
              <a:ea typeface="Arial" pitchFamily="1" charset="0"/>
              <a:cs typeface="Arial" charset="0"/>
            </a:endParaRPr>
          </a:p>
          <a:p>
            <a:pPr lvl="0"/>
            <a:r>
              <a:rPr lang="en-US" dirty="0" smtClean="0">
                <a:solidFill>
                  <a:srgbClr val="FF0000"/>
                </a:solidFill>
                <a:ea typeface="Arial" pitchFamily="1" charset="0"/>
                <a:cs typeface="Arial" charset="0"/>
              </a:rPr>
              <a:t>Single block grant </a:t>
            </a:r>
            <a:r>
              <a:rPr lang="en-US" dirty="0">
                <a:solidFill>
                  <a:srgbClr val="FF0000"/>
                </a:solidFill>
                <a:ea typeface="Arial" pitchFamily="1" charset="0"/>
                <a:cs typeface="Arial" charset="0"/>
              </a:rPr>
              <a:t>each Rotary year for up to 50 percent of its District Designated Fund. </a:t>
            </a:r>
            <a:r>
              <a:rPr lang="en-US" dirty="0" smtClean="0">
                <a:ea typeface="Arial" pitchFamily="1" charset="0"/>
                <a:cs typeface="Arial" charset="0"/>
              </a:rPr>
              <a:t>Most </a:t>
            </a:r>
            <a:r>
              <a:rPr lang="en-US" dirty="0">
                <a:ea typeface="Arial" pitchFamily="1" charset="0"/>
                <a:cs typeface="Arial" charset="0"/>
              </a:rPr>
              <a:t>districts allocate portions of the grant to the clubs to carry out their projects</a:t>
            </a:r>
            <a:r>
              <a:rPr lang="en-US" dirty="0" smtClean="0">
                <a:ea typeface="Arial" pitchFamily="1" charset="0"/>
                <a:cs typeface="Arial" charset="0"/>
              </a:rPr>
              <a:t>.</a:t>
            </a:r>
            <a:endParaRPr lang="en-US" dirty="0">
              <a:ea typeface="Arial" pitchFamily="1" charset="0"/>
              <a:cs typeface="Arial" charset="0"/>
            </a:endParaRPr>
          </a:p>
        </p:txBody>
      </p:sp>
    </p:spTree>
    <p:extLst>
      <p:ext uri="{BB962C8B-B14F-4D97-AF65-F5344CB8AC3E}">
        <p14:creationId xmlns:p14="http://schemas.microsoft.com/office/powerpoint/2010/main" val="380388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01CD59E3-8357-477C-AD98-2B24604F26DD}" type="slidenum">
              <a:rPr lang="en-US" smtClean="0"/>
              <a:pPr>
                <a:defRPr/>
              </a:pPr>
              <a:t>9</a:t>
            </a:fld>
            <a:endParaRPr lang="en-US" dirty="0"/>
          </a:p>
        </p:txBody>
      </p:sp>
    </p:spTree>
    <p:extLst>
      <p:ext uri="{BB962C8B-B14F-4D97-AF65-F5344CB8AC3E}">
        <p14:creationId xmlns:p14="http://schemas.microsoft.com/office/powerpoint/2010/main" val="345012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90" eaLnBrk="0" hangingPunct="0">
              <a:defRPr sz="2800">
                <a:solidFill>
                  <a:schemeClr val="tx1"/>
                </a:solidFill>
                <a:latin typeface="Arial" charset="0"/>
                <a:ea typeface="MS PGothic" pitchFamily="34" charset="-128"/>
              </a:defRPr>
            </a:lvl1pPr>
            <a:lvl2pPr marL="742841" indent="-285708" defTabSz="923790" eaLnBrk="0" hangingPunct="0">
              <a:defRPr sz="2800">
                <a:solidFill>
                  <a:schemeClr val="tx1"/>
                </a:solidFill>
                <a:latin typeface="Arial" charset="0"/>
                <a:ea typeface="MS PGothic" pitchFamily="34" charset="-128"/>
              </a:defRPr>
            </a:lvl2pPr>
            <a:lvl3pPr marL="1142832" indent="-228566" defTabSz="923790" eaLnBrk="0" hangingPunct="0">
              <a:defRPr sz="2800">
                <a:solidFill>
                  <a:schemeClr val="tx1"/>
                </a:solidFill>
                <a:latin typeface="Arial" charset="0"/>
                <a:ea typeface="MS PGothic" pitchFamily="34" charset="-128"/>
              </a:defRPr>
            </a:lvl3pPr>
            <a:lvl4pPr marL="1599965" indent="-228566" defTabSz="923790" eaLnBrk="0" hangingPunct="0">
              <a:defRPr sz="2800">
                <a:solidFill>
                  <a:schemeClr val="tx1"/>
                </a:solidFill>
                <a:latin typeface="Arial" charset="0"/>
                <a:ea typeface="MS PGothic" pitchFamily="34" charset="-128"/>
              </a:defRPr>
            </a:lvl4pPr>
            <a:lvl5pPr marL="2057097" indent="-228566" defTabSz="923790" eaLnBrk="0" hangingPunct="0">
              <a:defRPr sz="2800">
                <a:solidFill>
                  <a:schemeClr val="tx1"/>
                </a:solidFill>
                <a:latin typeface="Arial" charset="0"/>
                <a:ea typeface="MS PGothic" pitchFamily="34" charset="-128"/>
              </a:defRPr>
            </a:lvl5pPr>
            <a:lvl6pPr marL="2514230" indent="-228566" defTabSz="923790" eaLnBrk="0" fontAlgn="base" hangingPunct="0">
              <a:spcBef>
                <a:spcPct val="0"/>
              </a:spcBef>
              <a:spcAft>
                <a:spcPct val="0"/>
              </a:spcAft>
              <a:defRPr sz="2800">
                <a:solidFill>
                  <a:schemeClr val="tx1"/>
                </a:solidFill>
                <a:latin typeface="Arial" charset="0"/>
                <a:ea typeface="MS PGothic" pitchFamily="34" charset="-128"/>
              </a:defRPr>
            </a:lvl6pPr>
            <a:lvl7pPr marL="2971363" indent="-228566" defTabSz="923790" eaLnBrk="0" fontAlgn="base" hangingPunct="0">
              <a:spcBef>
                <a:spcPct val="0"/>
              </a:spcBef>
              <a:spcAft>
                <a:spcPct val="0"/>
              </a:spcAft>
              <a:defRPr sz="2800">
                <a:solidFill>
                  <a:schemeClr val="tx1"/>
                </a:solidFill>
                <a:latin typeface="Arial" charset="0"/>
                <a:ea typeface="MS PGothic" pitchFamily="34" charset="-128"/>
              </a:defRPr>
            </a:lvl7pPr>
            <a:lvl8pPr marL="3428496" indent="-228566" defTabSz="923790" eaLnBrk="0" fontAlgn="base" hangingPunct="0">
              <a:spcBef>
                <a:spcPct val="0"/>
              </a:spcBef>
              <a:spcAft>
                <a:spcPct val="0"/>
              </a:spcAft>
              <a:defRPr sz="2800">
                <a:solidFill>
                  <a:schemeClr val="tx1"/>
                </a:solidFill>
                <a:latin typeface="Arial" charset="0"/>
                <a:ea typeface="MS PGothic" pitchFamily="34" charset="-128"/>
              </a:defRPr>
            </a:lvl8pPr>
            <a:lvl9pPr marL="3885629" indent="-228566" defTabSz="923790" eaLnBrk="0" fontAlgn="base" hangingPunct="0">
              <a:spcBef>
                <a:spcPct val="0"/>
              </a:spcBef>
              <a:spcAft>
                <a:spcPct val="0"/>
              </a:spcAft>
              <a:defRPr sz="2800">
                <a:solidFill>
                  <a:schemeClr val="tx1"/>
                </a:solidFill>
                <a:latin typeface="Arial" charset="0"/>
                <a:ea typeface="MS PGothic" pitchFamily="34" charset="-128"/>
              </a:defRPr>
            </a:lvl9pPr>
          </a:lstStyle>
          <a:p>
            <a:pPr eaLnBrk="1" hangingPunct="1">
              <a:defRPr/>
            </a:pPr>
            <a:fld id="{7AD12FBC-95F2-4434-92F2-DDEF8AA7F70A}" type="slidenum">
              <a:rPr lang="en-US" sz="1200"/>
              <a:pPr eaLnBrk="1" hangingPunct="1">
                <a:defRPr/>
              </a:pPr>
              <a:t>12</a:t>
            </a:fld>
            <a:endParaRPr lang="en-US" sz="1200"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429415" y="4749130"/>
            <a:ext cx="6007108" cy="48676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Arial" pitchFamily="1" charset="0"/>
                <a:cs typeface="Arial" charset="0"/>
              </a:rPr>
              <a:t>Global grants fund long-term projects and activities that are sustainable and measurable and address goals within one or more areas of focus.</a:t>
            </a:r>
          </a:p>
          <a:p>
            <a:endParaRPr lang="en-US" dirty="0">
              <a:ea typeface="Arial" pitchFamily="1" charset="0"/>
              <a:cs typeface="Arial" charset="0"/>
            </a:endParaRPr>
          </a:p>
          <a:p>
            <a:r>
              <a:rPr lang="en-US" dirty="0" smtClean="0">
                <a:ea typeface="Arial" pitchFamily="1" charset="0"/>
                <a:cs typeface="Arial" charset="0"/>
              </a:rPr>
              <a:t>humanitarian activities,</a:t>
            </a:r>
          </a:p>
          <a:p>
            <a:r>
              <a:rPr lang="en-US" dirty="0" smtClean="0">
                <a:ea typeface="Arial" pitchFamily="1" charset="0"/>
                <a:cs typeface="Arial" charset="0"/>
              </a:rPr>
              <a:t>scholarships</a:t>
            </a:r>
            <a:r>
              <a:rPr lang="en-US" dirty="0">
                <a:ea typeface="Arial" pitchFamily="1" charset="0"/>
                <a:cs typeface="Arial" charset="0"/>
              </a:rPr>
              <a:t>, and/or </a:t>
            </a:r>
            <a:endParaRPr lang="en-US" dirty="0" smtClean="0">
              <a:ea typeface="Arial" pitchFamily="1" charset="0"/>
              <a:cs typeface="Arial" charset="0"/>
            </a:endParaRPr>
          </a:p>
          <a:p>
            <a:r>
              <a:rPr lang="en-US" dirty="0" smtClean="0">
                <a:ea typeface="Arial" pitchFamily="1" charset="0"/>
                <a:cs typeface="Arial" charset="0"/>
              </a:rPr>
              <a:t>vocational </a:t>
            </a:r>
            <a:r>
              <a:rPr lang="en-US" dirty="0">
                <a:ea typeface="Arial" pitchFamily="1" charset="0"/>
                <a:cs typeface="Arial" charset="0"/>
              </a:rPr>
              <a:t>training teams.</a:t>
            </a:r>
          </a:p>
          <a:p>
            <a:endParaRPr lang="en-US" dirty="0">
              <a:ea typeface="Arial" pitchFamily="1" charset="0"/>
              <a:cs typeface="Arial" charset="0"/>
            </a:endParaRPr>
          </a:p>
          <a:p>
            <a:r>
              <a:rPr lang="en-US" dirty="0">
                <a:ea typeface="Arial" pitchFamily="1" charset="0"/>
                <a:cs typeface="Arial" charset="0"/>
              </a:rPr>
              <a:t>Global grants provide larger matching awards, starting at a World Fund award of $15,000 for a total project cost of at least US$30,000.</a:t>
            </a:r>
          </a:p>
          <a:p>
            <a:endParaRPr lang="en-US" dirty="0">
              <a:ea typeface="Arial" pitchFamily="1" charset="0"/>
              <a:cs typeface="Arial" charset="0"/>
            </a:endParaRPr>
          </a:p>
          <a:p>
            <a:r>
              <a:rPr lang="en-US" dirty="0">
                <a:ea typeface="Arial" pitchFamily="1" charset="0"/>
                <a:cs typeface="Arial" charset="0"/>
              </a:rPr>
              <a:t>Many global grant projects far exceed the minimum level, when clubs and districts combine resources and work together. During the pilot, the average global grants project size was approximately $55,000.</a:t>
            </a:r>
          </a:p>
          <a:p>
            <a:endParaRPr lang="en-US" dirty="0">
              <a:ea typeface="Arial" pitchFamily="1" charset="0"/>
              <a:cs typeface="Arial" charset="0"/>
            </a:endParaRPr>
          </a:p>
          <a:p>
            <a:r>
              <a:rPr lang="en-US" dirty="0">
                <a:ea typeface="Arial" pitchFamily="1" charset="0"/>
                <a:cs typeface="Arial" charset="0"/>
              </a:rPr>
              <a:t>Global grant example:</a:t>
            </a:r>
          </a:p>
          <a:p>
            <a:r>
              <a:rPr lang="en-US" dirty="0">
                <a:ea typeface="Arial" pitchFamily="1" charset="0"/>
                <a:cs typeface="Arial" charset="0"/>
              </a:rPr>
              <a:t>Several clubs in District 7620 in District of Columbia and Maryland, USA, partnered with the Rotary Club of Bamako-Amitie, Mali, to help prevent and treat malaria through the use of insecticide-treated bed nets, physician services, and medications. Almost 900 infected children were treated, over 80 percent of them within the critical 48-hour period following onset of symptoms.</a:t>
            </a:r>
          </a:p>
          <a:p>
            <a:endParaRPr lang="en-US" dirty="0">
              <a:ea typeface="Arial" pitchFamily="1" charset="0"/>
              <a:cs typeface="Arial" charset="0"/>
            </a:endParaRPr>
          </a:p>
          <a:p>
            <a:r>
              <a:rPr lang="en-US" dirty="0">
                <a:ea typeface="Arial" pitchFamily="1" charset="0"/>
                <a:cs typeface="Arial" charset="0"/>
              </a:rPr>
              <a:t>Local Rotarians are continuing this effort by monitoring malaria-related consultations and services for patients. Project sponsors have also completed a survey to determine how many additional bed nets are needed, and are seeking partners to fill this gap and ensure the sustainability of the project.</a:t>
            </a:r>
            <a:endParaRPr lang="en-US" dirty="0" smtClean="0"/>
          </a:p>
          <a:p>
            <a:endParaRPr lang="en-US" dirty="0">
              <a:ea typeface="Arial" pitchFamily="1" charset="0"/>
              <a:cs typeface="Arial" charset="0"/>
            </a:endParaRPr>
          </a:p>
        </p:txBody>
      </p:sp>
    </p:spTree>
    <p:extLst>
      <p:ext uri="{BB962C8B-B14F-4D97-AF65-F5344CB8AC3E}">
        <p14:creationId xmlns:p14="http://schemas.microsoft.com/office/powerpoint/2010/main" val="2976911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ctr"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8270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4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786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4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786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575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475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053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1391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217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p:nvPr userDrawn="1"/>
        </p:nvSpPr>
        <p:spPr>
          <a:xfrm>
            <a:off x="-152400" y="2667000"/>
            <a:ext cx="9525000" cy="1600200"/>
          </a:xfrm>
          <a:prstGeom prst="rect">
            <a:avLst/>
          </a:prstGeom>
          <a:solidFill>
            <a:schemeClr val="accent4"/>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9971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rgbClr val="01B4E7"/>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181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538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9233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274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695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1642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392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515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93837"/>
            <a:ext cx="8229600" cy="4525963"/>
          </a:xfrm>
          <a:prstGeom prst="rect">
            <a:avLst/>
          </a:prstGeom>
        </p:spPr>
        <p:txBody>
          <a:bodyPr/>
          <a:lstStyle>
            <a:lvl1pPr marL="342900" indent="-342900">
              <a:buClr>
                <a:schemeClr val="accent1"/>
              </a:buClr>
              <a:buSzPct val="120000"/>
              <a:buFont typeface="Wingdings" charset="2"/>
              <a:buChar char="§"/>
              <a:defRPr sz="24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713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695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511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603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654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6769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4"/>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191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0692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9879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512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817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4218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4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73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482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24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5759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41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BG Photo">
    <p:bg>
      <p:bgPr>
        <a:solidFill>
          <a:srgbClr val="D01B21"/>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9144000" cy="68580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2" name="Title 1"/>
          <p:cNvSpPr>
            <a:spLocks noGrp="1"/>
          </p:cNvSpPr>
          <p:nvPr>
            <p:ph type="title"/>
          </p:nvPr>
        </p:nvSpPr>
        <p:spPr>
          <a:xfrm>
            <a:off x="457200" y="529167"/>
            <a:ext cx="8229600" cy="889000"/>
          </a:xfrm>
          <a:prstGeom prst="rect">
            <a:avLst/>
          </a:prstGeom>
        </p:spPr>
        <p:txBody>
          <a:bodyPr>
            <a:normAutofit/>
          </a:bodyPr>
          <a:lstStyle>
            <a:lvl1pPr>
              <a:defRPr sz="3600" cap="none" baseline="0"/>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457200" y="5966071"/>
            <a:ext cx="4191000" cy="469900"/>
          </a:xfrm>
          <a:prstGeom prst="rect">
            <a:avLst/>
          </a:prstGeom>
        </p:spPr>
        <p:txBody>
          <a:bodyPr>
            <a:noAutofit/>
          </a:bodyPr>
          <a:lstStyle>
            <a:lvl1pPr marL="0" indent="0">
              <a:buNone/>
              <a:defRPr sz="1800"/>
            </a:lvl1pPr>
            <a:lvl2pPr marL="182880" indent="0">
              <a:buNone/>
              <a:defRPr sz="1800"/>
            </a:lvl2pPr>
            <a:lvl3pPr marL="365760" indent="0">
              <a:buNone/>
              <a:defRPr sz="1800"/>
            </a:lvl3pPr>
            <a:lvl4pPr marL="548640" indent="0">
              <a:buNone/>
              <a:defRPr sz="1800"/>
            </a:lvl4pPr>
            <a:lvl5pPr marL="73152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1868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96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96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09819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79671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79637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23490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236416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29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2041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rgbClr val="01B4E7"/>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23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rgbClr val="01B4E7"/>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23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rgbClr val="01B4E7"/>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181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400">
                <a:solidFill>
                  <a:schemeClr val="bg1">
                    <a:lumMod val="85000"/>
                  </a:schemeClr>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3786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3.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6.xml"/><Relationship Id="rId7"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8915" y="6165126"/>
            <a:ext cx="1368170" cy="514350"/>
          </a:xfrm>
          <a:prstGeom prst="rect">
            <a:avLst/>
          </a:prstGeom>
        </p:spPr>
      </p:pic>
    </p:spTree>
    <p:extLst>
      <p:ext uri="{BB962C8B-B14F-4D97-AF65-F5344CB8AC3E}">
        <p14:creationId xmlns:p14="http://schemas.microsoft.com/office/powerpoint/2010/main" val="30961212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COMMUNICATIONS PLAN</a:t>
            </a:r>
            <a:r>
              <a:rPr lang="en-US" sz="900" baseline="0" dirty="0" smtClean="0">
                <a:solidFill>
                  <a:srgbClr val="BCBDC0"/>
                </a:solidFill>
                <a:latin typeface="Arial Narrow"/>
                <a:cs typeface="Arial Narrow"/>
              </a:rPr>
              <a:t>  </a:t>
            </a:r>
            <a:r>
              <a:rPr lang="en-US" sz="900" dirty="0" smtClean="0">
                <a:solidFill>
                  <a:srgbClr val="BCBDC0"/>
                </a:solidFill>
                <a:latin typeface="Arial Narrow"/>
                <a:cs typeface="Arial Narrow"/>
              </a:rPr>
              <a:t>|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8557" y="6264610"/>
            <a:ext cx="1082949" cy="407123"/>
          </a:xfrm>
          <a:prstGeom prst="rect">
            <a:avLst/>
          </a:prstGeom>
        </p:spPr>
      </p:pic>
    </p:spTree>
    <p:extLst>
      <p:ext uri="{BB962C8B-B14F-4D97-AF65-F5344CB8AC3E}">
        <p14:creationId xmlns:p14="http://schemas.microsoft.com/office/powerpoint/2010/main" val="28682659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816"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COMMUNICATIONS PLAN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557" y="6264610"/>
            <a:ext cx="1082949" cy="407123"/>
          </a:xfrm>
          <a:prstGeom prst="rect">
            <a:avLst/>
          </a:prstGeom>
        </p:spPr>
      </p:pic>
    </p:spTree>
    <p:extLst>
      <p:ext uri="{BB962C8B-B14F-4D97-AF65-F5344CB8AC3E}">
        <p14:creationId xmlns:p14="http://schemas.microsoft.com/office/powerpoint/2010/main" val="403679050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705600" y="6477000"/>
            <a:ext cx="1981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ROTARY’S NEW GRANT MODEL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58557" y="6264610"/>
            <a:ext cx="1082949" cy="407123"/>
          </a:xfrm>
          <a:prstGeom prst="rect">
            <a:avLst/>
          </a:prstGeom>
        </p:spPr>
      </p:pic>
    </p:spTree>
    <p:extLst>
      <p:ext uri="{BB962C8B-B14F-4D97-AF65-F5344CB8AC3E}">
        <p14:creationId xmlns:p14="http://schemas.microsoft.com/office/powerpoint/2010/main" val="17735725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2400" dirty="0">
              <a:solidFill>
                <a:srgbClr val="FFFFFF"/>
              </a:solidFill>
              <a:ea typeface="ＭＳ Ｐゴシック" pitchFamily="34" charset="-128"/>
            </a:endParaRPr>
          </a:p>
        </p:txBody>
      </p:sp>
      <p:pic>
        <p:nvPicPr>
          <p:cNvPr id="1027"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2977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hemeOverride" Target="../theme/themeOverride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hemeOverride" Target="../theme/themeOverride3.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hemeOverride" Target="../theme/themeOverride4.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hemeOverride" Target="../theme/themeOverride5.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hemeOverride" Target="../theme/themeOverride6.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hemeOverride" Target="../theme/themeOverride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themeOverride" Target="../theme/themeOverride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2400" dirty="0">
              <a:solidFill>
                <a:srgbClr val="FFFFFF"/>
              </a:solidFill>
              <a:latin typeface="Calibri" pitchFamily="34" charset="0"/>
              <a:ea typeface="ＭＳ Ｐゴシック" pitchFamily="34" charset="-128"/>
            </a:endParaRPr>
          </a:p>
        </p:txBody>
      </p:sp>
      <p:sp>
        <p:nvSpPr>
          <p:cNvPr id="17411" name="Rectangle 10"/>
          <p:cNvSpPr txBox="1">
            <a:spLocks noChangeArrowheads="1"/>
          </p:cNvSpPr>
          <p:nvPr/>
        </p:nvSpPr>
        <p:spPr bwMode="auto">
          <a:xfrm>
            <a:off x="457200" y="35814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2400"/>
              </a:spcAft>
            </a:pPr>
            <a:r>
              <a:rPr lang="en-US" sz="4400" dirty="0" smtClean="0">
                <a:solidFill>
                  <a:prstClr val="white"/>
                </a:solidFill>
                <a:latin typeface="Arial Narrow Bold" pitchFamily="-84" charset="0"/>
              </a:rPr>
              <a:t>Rotary Foundation Grants</a:t>
            </a:r>
            <a:endParaRPr lang="en-US" sz="4400" dirty="0">
              <a:solidFill>
                <a:prstClr val="white"/>
              </a:solidFill>
              <a:latin typeface="Arial Narrow Bold" pitchFamily="-84" charset="0"/>
            </a:endParaRPr>
          </a:p>
          <a:p>
            <a:pPr eaLnBrk="1" hangingPunct="1"/>
            <a:r>
              <a:rPr lang="nb-NO" sz="2000" dirty="0" smtClean="0">
                <a:solidFill>
                  <a:srgbClr val="000000"/>
                </a:solidFill>
                <a:latin typeface="Georgia" pitchFamily="18" charset="0"/>
              </a:rPr>
              <a:t>September 2014</a:t>
            </a:r>
          </a:p>
          <a:p>
            <a:pPr eaLnBrk="1" hangingPunct="1"/>
            <a:r>
              <a:rPr lang="nb-NO" sz="2000" dirty="0" smtClean="0">
                <a:solidFill>
                  <a:srgbClr val="000000"/>
                </a:solidFill>
                <a:latin typeface="Georgia" pitchFamily="18" charset="0"/>
              </a:rPr>
              <a:t>Kristiansand – Porsgrunn og Tønsberg</a:t>
            </a:r>
          </a:p>
          <a:p>
            <a:pPr eaLnBrk="1" hangingPunct="1"/>
            <a:r>
              <a:rPr lang="nb-NO" sz="2000" dirty="0" smtClean="0">
                <a:solidFill>
                  <a:srgbClr val="000000"/>
                </a:solidFill>
                <a:latin typeface="Georgia" pitchFamily="18" charset="0"/>
              </a:rPr>
              <a:t>Ansvarlig: TRF komiteen</a:t>
            </a:r>
            <a:endParaRPr lang="en-US" sz="2000" dirty="0" smtClean="0">
              <a:solidFill>
                <a:srgbClr val="000000"/>
              </a:solidFill>
              <a:latin typeface="Georgia" pitchFamily="18" charset="0"/>
            </a:endParaRPr>
          </a:p>
          <a:p>
            <a:pPr eaLnBrk="1" hangingPunct="1"/>
            <a:r>
              <a:rPr lang="en-US" sz="2000" dirty="0">
                <a:solidFill>
                  <a:srgbClr val="000000"/>
                </a:solidFill>
                <a:latin typeface="Georgia" pitchFamily="18" charset="0"/>
              </a:rPr>
              <a:t>	</a:t>
            </a:r>
            <a:r>
              <a:rPr lang="en-US" sz="2000" dirty="0" smtClean="0">
                <a:solidFill>
                  <a:srgbClr val="000000"/>
                </a:solidFill>
                <a:latin typeface="Georgia" pitchFamily="18" charset="0"/>
              </a:rPr>
              <a:t>		</a:t>
            </a:r>
            <a:endParaRPr lang="en-US" sz="2000" dirty="0">
              <a:solidFill>
                <a:srgbClr val="000000"/>
              </a:solidFill>
              <a:latin typeface="Georgia" pitchFamily="18" charset="0"/>
            </a:endParaRPr>
          </a:p>
        </p:txBody>
      </p:sp>
    </p:spTree>
    <p:extLst>
      <p:ext uri="{BB962C8B-B14F-4D97-AF65-F5344CB8AC3E}">
        <p14:creationId xmlns:p14="http://schemas.microsoft.com/office/powerpoint/2010/main" val="87303690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b="1" dirty="0" smtClean="0"/>
              <a:t>Søknader om </a:t>
            </a:r>
            <a:r>
              <a:rPr lang="nb-NO" sz="3200" b="1" dirty="0" err="1" smtClean="0"/>
              <a:t>district</a:t>
            </a:r>
            <a:r>
              <a:rPr lang="nb-NO" sz="3200" b="1" dirty="0" smtClean="0"/>
              <a:t> grant</a:t>
            </a:r>
            <a:endParaRPr lang="nb-NO" sz="3200" b="1" dirty="0"/>
          </a:p>
        </p:txBody>
      </p:sp>
      <p:sp>
        <p:nvSpPr>
          <p:cNvPr id="3" name="Plassholder for innhold 2"/>
          <p:cNvSpPr>
            <a:spLocks noGrp="1"/>
          </p:cNvSpPr>
          <p:nvPr>
            <p:ph idx="1"/>
          </p:nvPr>
        </p:nvSpPr>
        <p:spPr/>
        <p:txBody>
          <a:bodyPr/>
          <a:lstStyle/>
          <a:p>
            <a:r>
              <a:rPr lang="nb-NO" dirty="0" smtClean="0">
                <a:solidFill>
                  <a:srgbClr val="000000"/>
                </a:solidFill>
              </a:rPr>
              <a:t>Først sender klubbene søknad til distriktet på utdelt skjema (online eller pr post)</a:t>
            </a:r>
          </a:p>
          <a:p>
            <a:r>
              <a:rPr lang="nb-NO" dirty="0" smtClean="0">
                <a:solidFill>
                  <a:srgbClr val="000000"/>
                </a:solidFill>
              </a:rPr>
              <a:t>Etter søknadsfrist velger TRF komiteen hvilke prosjekter  som får støtte - ut fra regler og vurdering</a:t>
            </a:r>
          </a:p>
          <a:p>
            <a:r>
              <a:rPr lang="nb-NO" dirty="0" smtClean="0">
                <a:solidFill>
                  <a:srgbClr val="000000"/>
                </a:solidFill>
              </a:rPr>
              <a:t>Så sendes søknad fra distriktet til TRF, Chicago med kort beskrivelse av prosjektene</a:t>
            </a:r>
          </a:p>
          <a:p>
            <a:r>
              <a:rPr lang="nb-NO" dirty="0" smtClean="0">
                <a:solidFill>
                  <a:srgbClr val="000000"/>
                </a:solidFill>
              </a:rPr>
              <a:t>Prosjektene blir gjennomgått og godkjent</a:t>
            </a:r>
          </a:p>
          <a:p>
            <a:r>
              <a:rPr lang="nb-NO" dirty="0" smtClean="0">
                <a:solidFill>
                  <a:srgbClr val="000000"/>
                </a:solidFill>
              </a:rPr>
              <a:t>Hvis alt blir godtatt blir pengene </a:t>
            </a:r>
            <a:r>
              <a:rPr lang="nb-NO" dirty="0" smtClean="0">
                <a:solidFill>
                  <a:srgbClr val="000000"/>
                </a:solidFill>
              </a:rPr>
              <a:t>raskt overført </a:t>
            </a:r>
            <a:r>
              <a:rPr lang="nb-NO" dirty="0" smtClean="0">
                <a:solidFill>
                  <a:srgbClr val="000000"/>
                </a:solidFill>
              </a:rPr>
              <a:t>til distriktets </a:t>
            </a:r>
            <a:r>
              <a:rPr lang="nb-NO" dirty="0" smtClean="0">
                <a:solidFill>
                  <a:srgbClr val="000000"/>
                </a:solidFill>
              </a:rPr>
              <a:t>konto</a:t>
            </a:r>
            <a:endParaRPr lang="nb-NO" dirty="0">
              <a:solidFill>
                <a:srgbClr val="000000"/>
              </a:solidFill>
            </a:endParaRPr>
          </a:p>
        </p:txBody>
      </p:sp>
    </p:spTree>
    <p:extLst>
      <p:ext uri="{BB962C8B-B14F-4D97-AF65-F5344CB8AC3E}">
        <p14:creationId xmlns:p14="http://schemas.microsoft.com/office/powerpoint/2010/main" val="321584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b="1" dirty="0" smtClean="0"/>
              <a:t>BANKKONTO OG SLUTTRAPPORT</a:t>
            </a:r>
            <a:endParaRPr lang="nb-NO" sz="2800" b="1" dirty="0"/>
          </a:p>
        </p:txBody>
      </p:sp>
      <p:sp>
        <p:nvSpPr>
          <p:cNvPr id="3" name="Plassholder for innhold 2"/>
          <p:cNvSpPr>
            <a:spLocks noGrp="1"/>
          </p:cNvSpPr>
          <p:nvPr>
            <p:ph idx="1"/>
          </p:nvPr>
        </p:nvSpPr>
        <p:spPr/>
        <p:txBody>
          <a:bodyPr/>
          <a:lstStyle/>
          <a:p>
            <a:r>
              <a:rPr lang="nb-NO" dirty="0" smtClean="0">
                <a:solidFill>
                  <a:srgbClr val="000000"/>
                </a:solidFill>
              </a:rPr>
              <a:t>Klubbene må ha egen bankkonto for alle prosjekter. Den kan opprettes </a:t>
            </a:r>
            <a:r>
              <a:rPr lang="nb-NO" dirty="0" smtClean="0">
                <a:solidFill>
                  <a:srgbClr val="000000"/>
                </a:solidFill>
              </a:rPr>
              <a:t>etter </a:t>
            </a:r>
            <a:r>
              <a:rPr lang="nb-NO" dirty="0" smtClean="0">
                <a:solidFill>
                  <a:srgbClr val="000000"/>
                </a:solidFill>
              </a:rPr>
              <a:t>at klubben har fått bekreftet fra distriktet at prosjektet er godtatt også av TRF i Chicago.</a:t>
            </a:r>
          </a:p>
          <a:p>
            <a:r>
              <a:rPr lang="nb-NO" dirty="0" smtClean="0">
                <a:solidFill>
                  <a:srgbClr val="000000"/>
                </a:solidFill>
              </a:rPr>
              <a:t>Pengene blir overført til klubbens prosjekt-konto med en gang </a:t>
            </a:r>
            <a:r>
              <a:rPr lang="nb-NO" dirty="0" smtClean="0">
                <a:solidFill>
                  <a:srgbClr val="000000"/>
                </a:solidFill>
              </a:rPr>
              <a:t>distriktet får dem </a:t>
            </a:r>
            <a:r>
              <a:rPr lang="nb-NO" dirty="0" smtClean="0">
                <a:solidFill>
                  <a:srgbClr val="000000"/>
                </a:solidFill>
              </a:rPr>
              <a:t>fra Chicago</a:t>
            </a:r>
          </a:p>
          <a:p>
            <a:pPr lvl="1"/>
            <a:r>
              <a:rPr lang="nb-NO" dirty="0" smtClean="0">
                <a:solidFill>
                  <a:srgbClr val="000000"/>
                </a:solidFill>
              </a:rPr>
              <a:t>Prosjektene gjennomføres, hvis det er </a:t>
            </a:r>
            <a:r>
              <a:rPr lang="nb-NO" dirty="0" smtClean="0">
                <a:solidFill>
                  <a:srgbClr val="000000"/>
                </a:solidFill>
              </a:rPr>
              <a:t>langvarig prosjekt </a:t>
            </a:r>
            <a:r>
              <a:rPr lang="nb-NO" dirty="0" smtClean="0">
                <a:solidFill>
                  <a:srgbClr val="000000"/>
                </a:solidFill>
              </a:rPr>
              <a:t>må det sendes delrapporter underveis</a:t>
            </a:r>
          </a:p>
          <a:p>
            <a:pPr lvl="1"/>
            <a:r>
              <a:rPr lang="nb-NO" dirty="0" smtClean="0">
                <a:solidFill>
                  <a:srgbClr val="000000"/>
                </a:solidFill>
              </a:rPr>
              <a:t>Sluttrapport sendes med en gang prosjektet er gjennomført</a:t>
            </a:r>
            <a:endParaRPr lang="nb-NO" dirty="0">
              <a:solidFill>
                <a:srgbClr val="000000"/>
              </a:solidFill>
            </a:endParaRPr>
          </a:p>
        </p:txBody>
      </p:sp>
    </p:spTree>
    <p:extLst>
      <p:ext uri="{BB962C8B-B14F-4D97-AF65-F5344CB8AC3E}">
        <p14:creationId xmlns:p14="http://schemas.microsoft.com/office/powerpoint/2010/main" val="112639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GLOBAL GRANTS</a:t>
            </a:r>
            <a:endParaRPr lang="en-US" sz="3200" dirty="0"/>
          </a:p>
        </p:txBody>
      </p:sp>
      <p:sp>
        <p:nvSpPr>
          <p:cNvPr id="2" name="Content Placeholder 1"/>
          <p:cNvSpPr>
            <a:spLocks noGrp="1"/>
          </p:cNvSpPr>
          <p:nvPr>
            <p:ph idx="1"/>
          </p:nvPr>
        </p:nvSpPr>
        <p:spPr/>
        <p:txBody>
          <a:bodyPr lIns="64310" tIns="32155" rIns="64310" bIns="32155"/>
          <a:lstStyle/>
          <a:p>
            <a:r>
              <a:rPr lang="en-US" sz="2800" dirty="0" err="1" smtClean="0">
                <a:solidFill>
                  <a:srgbClr val="000000"/>
                </a:solidFill>
              </a:rPr>
              <a:t>Langsiktige</a:t>
            </a:r>
            <a:r>
              <a:rPr lang="en-US" sz="2800" dirty="0" smtClean="0">
                <a:solidFill>
                  <a:srgbClr val="000000"/>
                </a:solidFill>
              </a:rPr>
              <a:t> </a:t>
            </a:r>
            <a:r>
              <a:rPr lang="en-US" sz="2800" dirty="0" err="1" smtClean="0">
                <a:solidFill>
                  <a:srgbClr val="000000"/>
                </a:solidFill>
              </a:rPr>
              <a:t>prosjekter</a:t>
            </a:r>
            <a:endParaRPr lang="en-US" sz="2800" dirty="0">
              <a:solidFill>
                <a:srgbClr val="000000"/>
              </a:solidFill>
            </a:endParaRPr>
          </a:p>
          <a:p>
            <a:r>
              <a:rPr lang="en-US" sz="2800" dirty="0" err="1" smtClean="0">
                <a:solidFill>
                  <a:srgbClr val="000000"/>
                </a:solidFill>
              </a:rPr>
              <a:t>Større</a:t>
            </a:r>
            <a:r>
              <a:rPr lang="en-US" sz="2800" dirty="0" smtClean="0">
                <a:solidFill>
                  <a:srgbClr val="000000"/>
                </a:solidFill>
              </a:rPr>
              <a:t> </a:t>
            </a:r>
            <a:r>
              <a:rPr lang="en-US" sz="2800" dirty="0" err="1" smtClean="0">
                <a:solidFill>
                  <a:srgbClr val="000000"/>
                </a:solidFill>
              </a:rPr>
              <a:t>prosjekter</a:t>
            </a:r>
            <a:r>
              <a:rPr lang="en-US" sz="2800" dirty="0" smtClean="0">
                <a:solidFill>
                  <a:srgbClr val="000000"/>
                </a:solidFill>
              </a:rPr>
              <a:t>- min USD 30.000</a:t>
            </a:r>
            <a:endParaRPr lang="en-US" sz="2800" dirty="0">
              <a:solidFill>
                <a:srgbClr val="000000"/>
              </a:solidFill>
            </a:endParaRPr>
          </a:p>
          <a:p>
            <a:r>
              <a:rPr lang="en-US" sz="2800" dirty="0" err="1" smtClean="0">
                <a:solidFill>
                  <a:srgbClr val="000000"/>
                </a:solidFill>
              </a:rPr>
              <a:t>Bærekraftige</a:t>
            </a:r>
            <a:r>
              <a:rPr lang="en-US" sz="2800" dirty="0" smtClean="0">
                <a:solidFill>
                  <a:srgbClr val="000000"/>
                </a:solidFill>
              </a:rPr>
              <a:t> </a:t>
            </a:r>
            <a:r>
              <a:rPr lang="en-US" sz="2800" dirty="0" err="1" smtClean="0">
                <a:solidFill>
                  <a:srgbClr val="000000"/>
                </a:solidFill>
              </a:rPr>
              <a:t>og</a:t>
            </a:r>
            <a:r>
              <a:rPr lang="en-US" sz="2800" dirty="0" smtClean="0">
                <a:solidFill>
                  <a:srgbClr val="000000"/>
                </a:solidFill>
              </a:rPr>
              <a:t> </a:t>
            </a:r>
            <a:r>
              <a:rPr lang="en-US" sz="2800" dirty="0" err="1" smtClean="0">
                <a:solidFill>
                  <a:srgbClr val="000000"/>
                </a:solidFill>
              </a:rPr>
              <a:t>målbare</a:t>
            </a:r>
            <a:r>
              <a:rPr lang="en-US" sz="2800" dirty="0" smtClean="0">
                <a:solidFill>
                  <a:srgbClr val="000000"/>
                </a:solidFill>
              </a:rPr>
              <a:t> </a:t>
            </a:r>
            <a:r>
              <a:rPr lang="en-US" sz="2800" dirty="0" err="1" smtClean="0">
                <a:solidFill>
                  <a:srgbClr val="000000"/>
                </a:solidFill>
              </a:rPr>
              <a:t>resultater</a:t>
            </a:r>
            <a:endParaRPr lang="en-US" sz="2800" dirty="0">
              <a:solidFill>
                <a:srgbClr val="000000"/>
              </a:solidFill>
            </a:endParaRPr>
          </a:p>
          <a:p>
            <a:r>
              <a:rPr lang="en-US" sz="2800" dirty="0" smtClean="0">
                <a:solidFill>
                  <a:srgbClr val="000000"/>
                </a:solidFill>
              </a:rPr>
              <a:t>I </a:t>
            </a:r>
            <a:r>
              <a:rPr lang="en-US" sz="2800" dirty="0" err="1" smtClean="0">
                <a:solidFill>
                  <a:srgbClr val="000000"/>
                </a:solidFill>
              </a:rPr>
              <a:t>samsvar</a:t>
            </a:r>
            <a:r>
              <a:rPr lang="en-US" sz="2800" dirty="0" smtClean="0">
                <a:solidFill>
                  <a:srgbClr val="000000"/>
                </a:solidFill>
              </a:rPr>
              <a:t> med </a:t>
            </a:r>
            <a:r>
              <a:rPr lang="en-US" sz="2800" dirty="0" err="1" smtClean="0">
                <a:solidFill>
                  <a:srgbClr val="000000"/>
                </a:solidFill>
              </a:rPr>
              <a:t>fokusområdene</a:t>
            </a:r>
            <a:endParaRPr lang="en-US" sz="2800" dirty="0">
              <a:solidFill>
                <a:srgbClr val="000000"/>
              </a:solidFill>
            </a:endParaRPr>
          </a:p>
          <a:p>
            <a:r>
              <a:rPr lang="en-US" sz="2800" dirty="0" smtClean="0">
                <a:solidFill>
                  <a:srgbClr val="000000"/>
                </a:solidFill>
              </a:rPr>
              <a:t>Matches </a:t>
            </a:r>
            <a:r>
              <a:rPr lang="en-US" sz="2800" dirty="0" err="1" smtClean="0">
                <a:solidFill>
                  <a:srgbClr val="000000"/>
                </a:solidFill>
              </a:rPr>
              <a:t>av</a:t>
            </a:r>
            <a:r>
              <a:rPr lang="en-US" sz="2800" dirty="0" smtClean="0">
                <a:solidFill>
                  <a:srgbClr val="000000"/>
                </a:solidFill>
              </a:rPr>
              <a:t> World Fund</a:t>
            </a:r>
            <a:endParaRPr lang="en-US" sz="2800" dirty="0">
              <a:solidFill>
                <a:srgbClr val="000000"/>
              </a:solidFill>
            </a:endParaRPr>
          </a:p>
        </p:txBody>
      </p:sp>
      <p:pic>
        <p:nvPicPr>
          <p:cNvPr id="6" name="Picture 5" descr="Slide 10.jpg"/>
          <p:cNvPicPr>
            <a:picLocks noChangeAspect="1"/>
          </p:cNvPicPr>
          <p:nvPr/>
        </p:nvPicPr>
        <p:blipFill rotWithShape="1">
          <a:blip r:embed="rId4">
            <a:extLst>
              <a:ext uri="{28A0092B-C50C-407E-A947-70E740481C1C}">
                <a14:useLocalDpi xmlns:a14="http://schemas.microsoft.com/office/drawing/2010/main" val="0"/>
              </a:ext>
            </a:extLst>
          </a:blip>
          <a:srcRect t="11021" b="14930"/>
          <a:stretch/>
        </p:blipFill>
        <p:spPr>
          <a:xfrm>
            <a:off x="3400425" y="3986150"/>
            <a:ext cx="4600575" cy="2555030"/>
          </a:xfrm>
          <a:prstGeom prst="rect">
            <a:avLst/>
          </a:prstGeom>
        </p:spPr>
      </p:pic>
    </p:spTree>
    <p:extLst>
      <p:ext uri="{BB962C8B-B14F-4D97-AF65-F5344CB8AC3E}">
        <p14:creationId xmlns:p14="http://schemas.microsoft.com/office/powerpoint/2010/main" val="772000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de-CH" sz="2800" dirty="0" err="1" smtClean="0"/>
              <a:t>Fokusområdene</a:t>
            </a:r>
            <a:endParaRPr lang="en-US" sz="2800" dirty="0" smtClean="0"/>
          </a:p>
        </p:txBody>
      </p:sp>
      <p:pic>
        <p:nvPicPr>
          <p:cNvPr id="5" name="Picture 9" descr="Water-blu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752097" y="1989188"/>
            <a:ext cx="1124619" cy="112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Literacy-or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490" y="3096142"/>
            <a:ext cx="108426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Maternal-p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0461" y="2013467"/>
            <a:ext cx="10826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Economic-yell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9741" y="3026545"/>
            <a:ext cx="108426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Disease-g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0462" y="954778"/>
            <a:ext cx="108267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Peace-purp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2792" y="912160"/>
            <a:ext cx="1084262"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98314" y="1559987"/>
            <a:ext cx="7876717" cy="4154984"/>
          </a:xfrm>
          <a:prstGeom prst="rect">
            <a:avLst/>
          </a:prstGeom>
          <a:noFill/>
        </p:spPr>
        <p:txBody>
          <a:bodyPr wrap="square" rtlCol="0">
            <a:spAutoFit/>
          </a:bodyPr>
          <a:lstStyle/>
          <a:p>
            <a:pPr marL="639763" lvl="1" indent="-246063" eaLnBrk="1" hangingPunct="1">
              <a:buFont typeface="Wingdings 2" panose="05020102010507070707" pitchFamily="18" charset="2"/>
              <a:buChar char=""/>
            </a:pP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Peace and </a:t>
            </a: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conflict</a:t>
            </a: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  </a:t>
            </a: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prevention</a:t>
            </a: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a:t>
            </a: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resolution</a:t>
            </a:r>
            <a:endPar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endParaRPr>
          </a:p>
          <a:p>
            <a:pPr marL="1039813" lvl="2" indent="-246063" eaLnBrk="1" hangingPunct="1">
              <a:buFont typeface="Wingdings 2" panose="05020102010507070707" pitchFamily="18" charset="2"/>
              <a:buChar char=""/>
            </a:pPr>
            <a:r>
              <a:rPr lang="nb-NO" altLang="nb-NO" sz="2000" dirty="0">
                <a:solidFill>
                  <a:srgbClr val="FF0000"/>
                </a:solidFill>
                <a:latin typeface="Georgia" panose="02040502050405020303" pitchFamily="18" charset="0"/>
                <a:ea typeface="Georgia" panose="02040502050405020303" pitchFamily="18" charset="0"/>
                <a:cs typeface="Georgia" panose="02040502050405020303" pitchFamily="18" charset="0"/>
              </a:rPr>
              <a:t>-fredsarbeid</a:t>
            </a:r>
          </a:p>
          <a:p>
            <a:pPr marL="639763" lvl="1" indent="-246063" eaLnBrk="1" hangingPunct="1">
              <a:buFont typeface="Wingdings 2" panose="05020102010507070707" pitchFamily="18" charset="2"/>
              <a:buChar char=""/>
            </a:pP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Disease</a:t>
            </a: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 </a:t>
            </a: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prevention</a:t>
            </a: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 and </a:t>
            </a: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treatment</a:t>
            </a: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a:t>
            </a:r>
          </a:p>
          <a:p>
            <a:pPr marL="1039813" lvl="2" indent="-246063" eaLnBrk="1" hangingPunct="1">
              <a:buFont typeface="Wingdings 2" panose="05020102010507070707" pitchFamily="18" charset="2"/>
              <a:buChar char=""/>
            </a:pPr>
            <a:r>
              <a:rPr lang="nb-NO" altLang="nb-NO" sz="2000" dirty="0">
                <a:solidFill>
                  <a:srgbClr val="FF0000"/>
                </a:solidFill>
                <a:latin typeface="Georgia" panose="02040502050405020303" pitchFamily="18" charset="0"/>
                <a:ea typeface="Georgia" panose="02040502050405020303" pitchFamily="18" charset="0"/>
                <a:cs typeface="Georgia" panose="02040502050405020303" pitchFamily="18" charset="0"/>
              </a:rPr>
              <a:t>forebyggende helsearbeid</a:t>
            </a:r>
          </a:p>
          <a:p>
            <a:pPr marL="639763" lvl="1" indent="-246063" eaLnBrk="1" hangingPunct="1">
              <a:buFont typeface="Wingdings 2" panose="05020102010507070707" pitchFamily="18" charset="2"/>
              <a:buChar char=""/>
            </a:pP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Water and </a:t>
            </a: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sanitation</a:t>
            </a: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 –</a:t>
            </a:r>
          </a:p>
          <a:p>
            <a:pPr marL="1039813" lvl="2" indent="-246063" eaLnBrk="1" hangingPunct="1">
              <a:buFont typeface="Wingdings 2" panose="05020102010507070707" pitchFamily="18" charset="2"/>
              <a:buChar char=""/>
            </a:pP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 </a:t>
            </a:r>
            <a:r>
              <a:rPr lang="nb-NO" altLang="nb-NO" sz="2000" dirty="0">
                <a:solidFill>
                  <a:srgbClr val="FF0000"/>
                </a:solidFill>
                <a:latin typeface="Georgia" panose="02040502050405020303" pitchFamily="18" charset="0"/>
                <a:ea typeface="Georgia" panose="02040502050405020303" pitchFamily="18" charset="0"/>
                <a:cs typeface="Georgia" panose="02040502050405020303" pitchFamily="18" charset="0"/>
              </a:rPr>
              <a:t>vann og sanitær</a:t>
            </a:r>
          </a:p>
          <a:p>
            <a:pPr marL="639763" lvl="1" indent="-246063" eaLnBrk="1" hangingPunct="1">
              <a:buFont typeface="Wingdings 2" panose="05020102010507070707" pitchFamily="18" charset="2"/>
              <a:buChar char=""/>
            </a:pP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Maternal and </a:t>
            </a: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child</a:t>
            </a: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 </a:t>
            </a: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health</a:t>
            </a: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 – </a:t>
            </a:r>
          </a:p>
          <a:p>
            <a:pPr marL="1039813" lvl="2" indent="-246063" eaLnBrk="1" hangingPunct="1">
              <a:buFont typeface="Wingdings 2" panose="05020102010507070707" pitchFamily="18" charset="2"/>
              <a:buChar char=""/>
            </a:pPr>
            <a:r>
              <a:rPr lang="nb-NO" altLang="nb-NO" sz="2000" dirty="0">
                <a:solidFill>
                  <a:srgbClr val="FF0000"/>
                </a:solidFill>
                <a:latin typeface="Georgia" panose="02040502050405020303" pitchFamily="18" charset="0"/>
                <a:ea typeface="Georgia" panose="02040502050405020303" pitchFamily="18" charset="0"/>
                <a:cs typeface="Georgia" panose="02040502050405020303" pitchFamily="18" charset="0"/>
              </a:rPr>
              <a:t>mor og barn prosjekter</a:t>
            </a:r>
          </a:p>
          <a:p>
            <a:pPr marL="639763" lvl="1" indent="-246063" eaLnBrk="1" hangingPunct="1">
              <a:buFont typeface="Wingdings 2" panose="05020102010507070707" pitchFamily="18" charset="2"/>
              <a:buChar char=""/>
            </a:pP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Basic </a:t>
            </a: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education</a:t>
            </a: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 and </a:t>
            </a: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literacy</a:t>
            </a: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a:t>
            </a:r>
          </a:p>
          <a:p>
            <a:pPr marL="1039813" lvl="2" indent="-246063" eaLnBrk="1" hangingPunct="1">
              <a:buFont typeface="Wingdings 2" panose="05020102010507070707" pitchFamily="18" charset="2"/>
              <a:buChar char=""/>
            </a:pP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 </a:t>
            </a:r>
            <a:r>
              <a:rPr lang="nb-NO" altLang="nb-NO" sz="2000" dirty="0">
                <a:solidFill>
                  <a:srgbClr val="FF0000"/>
                </a:solidFill>
                <a:latin typeface="Georgia" panose="02040502050405020303" pitchFamily="18" charset="0"/>
                <a:ea typeface="Georgia" panose="02040502050405020303" pitchFamily="18" charset="0"/>
                <a:cs typeface="Georgia" panose="02040502050405020303" pitchFamily="18" charset="0"/>
              </a:rPr>
              <a:t>grunnleggende utdannelse – mot analfabetisme</a:t>
            </a:r>
          </a:p>
          <a:p>
            <a:pPr marL="639763" lvl="1" indent="-246063" eaLnBrk="1" hangingPunct="1">
              <a:buFont typeface="Wingdings 2" panose="05020102010507070707" pitchFamily="18" charset="2"/>
              <a:buChar char=""/>
            </a:pP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Economic</a:t>
            </a: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 and </a:t>
            </a: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community</a:t>
            </a: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 </a:t>
            </a:r>
            <a:r>
              <a:rPr lang="nb-NO" altLang="nb-NO" sz="2000" dirty="0" err="1">
                <a:solidFill>
                  <a:srgbClr val="090807"/>
                </a:solidFill>
                <a:latin typeface="Georgia" panose="02040502050405020303" pitchFamily="18" charset="0"/>
                <a:ea typeface="Georgia" panose="02040502050405020303" pitchFamily="18" charset="0"/>
                <a:cs typeface="Georgia" panose="02040502050405020303" pitchFamily="18" charset="0"/>
              </a:rPr>
              <a:t>development</a:t>
            </a:r>
            <a:endPar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endParaRPr>
          </a:p>
          <a:p>
            <a:pPr marL="1039813" lvl="2" indent="-246063" eaLnBrk="1" hangingPunct="1">
              <a:buFont typeface="Wingdings 2" panose="05020102010507070707" pitchFamily="18" charset="2"/>
              <a:buChar char=""/>
            </a:pPr>
            <a:r>
              <a:rPr lang="nb-NO" altLang="nb-NO" sz="2000" dirty="0">
                <a:solidFill>
                  <a:srgbClr val="090807"/>
                </a:solidFill>
                <a:latin typeface="Georgia" panose="02040502050405020303" pitchFamily="18" charset="0"/>
                <a:ea typeface="Georgia" panose="02040502050405020303" pitchFamily="18" charset="0"/>
                <a:cs typeface="Georgia" panose="02040502050405020303" pitchFamily="18" charset="0"/>
              </a:rPr>
              <a:t>-</a:t>
            </a:r>
            <a:r>
              <a:rPr lang="nb-NO" altLang="nb-NO" sz="2000" dirty="0">
                <a:solidFill>
                  <a:srgbClr val="FF0000"/>
                </a:solidFill>
                <a:latin typeface="Georgia" panose="02040502050405020303" pitchFamily="18" charset="0"/>
                <a:ea typeface="Georgia" panose="02040502050405020303" pitchFamily="18" charset="0"/>
                <a:cs typeface="Georgia" panose="02040502050405020303" pitchFamily="18" charset="0"/>
              </a:rPr>
              <a:t>sunn økonomi/samfunnsutvikling</a:t>
            </a:r>
          </a:p>
          <a:p>
            <a:pPr marL="457200" indent="-457200">
              <a:buFont typeface="Arial" pitchFamily="34" charset="0"/>
              <a:buChar char="•"/>
            </a:pPr>
            <a:endParaRPr lang="en-US" sz="2400" dirty="0">
              <a:solidFill>
                <a:schemeClr val="tx1">
                  <a:lumMod val="75000"/>
                </a:schemeClr>
              </a:solidFill>
              <a:latin typeface="Georgia" pitchFamily="18" charset="0"/>
            </a:endParaRPr>
          </a:p>
        </p:txBody>
      </p:sp>
    </p:spTree>
    <p:extLst>
      <p:ext uri="{BB962C8B-B14F-4D97-AF65-F5344CB8AC3E}">
        <p14:creationId xmlns:p14="http://schemas.microsoft.com/office/powerpoint/2010/main" val="2696034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b="1" dirty="0" smtClean="0"/>
              <a:t>GLOBAL GRANT</a:t>
            </a:r>
            <a:endParaRPr lang="nb-NO" sz="3600" b="1" dirty="0"/>
          </a:p>
        </p:txBody>
      </p:sp>
      <p:sp>
        <p:nvSpPr>
          <p:cNvPr id="3" name="Plassholder for innhold 2"/>
          <p:cNvSpPr>
            <a:spLocks noGrp="1"/>
          </p:cNvSpPr>
          <p:nvPr>
            <p:ph idx="1"/>
          </p:nvPr>
        </p:nvSpPr>
        <p:spPr/>
        <p:txBody>
          <a:bodyPr/>
          <a:lstStyle/>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Kan søkes hele året.</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Matches som tidligere for matching grant</a:t>
            </a:r>
          </a:p>
          <a:p>
            <a:r>
              <a:rPr lang="nb-NO" altLang="nb-NO" dirty="0" err="1">
                <a:solidFill>
                  <a:srgbClr val="090807"/>
                </a:solidFill>
                <a:latin typeface="Georgia" panose="02040502050405020303" pitchFamily="18" charset="0"/>
                <a:ea typeface="Georgia" panose="02040502050405020303" pitchFamily="18" charset="0"/>
                <a:cs typeface="Georgia" panose="02040502050405020303" pitchFamily="18" charset="0"/>
              </a:rPr>
              <a:t>Minimumsbudjsett</a:t>
            </a:r>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 USD 30.000</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Må være innenfor fokusområdene</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Krav til </a:t>
            </a:r>
            <a:r>
              <a:rPr lang="nb-NO" altLang="nb-NO" dirty="0" err="1">
                <a:solidFill>
                  <a:srgbClr val="090807"/>
                </a:solidFill>
                <a:latin typeface="Georgia" panose="02040502050405020303" pitchFamily="18" charset="0"/>
                <a:ea typeface="Georgia" panose="02040502050405020303" pitchFamily="18" charset="0"/>
                <a:cs typeface="Georgia" panose="02040502050405020303" pitchFamily="18" charset="0"/>
              </a:rPr>
              <a:t>målbarhet</a:t>
            </a:r>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 og varighet</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Må ha egen konto</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Minst tre medlemmer i hver klubb</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Minimum 30 % bør komme fra </a:t>
            </a:r>
            <a:r>
              <a:rPr lang="nb-NO" altLang="nb-NO" dirty="0" err="1">
                <a:solidFill>
                  <a:srgbClr val="090807"/>
                </a:solidFill>
                <a:latin typeface="Georgia" panose="02040502050405020303" pitchFamily="18" charset="0"/>
                <a:ea typeface="Georgia" panose="02040502050405020303" pitchFamily="18" charset="0"/>
                <a:cs typeface="Georgia" panose="02040502050405020303" pitchFamily="18" charset="0"/>
              </a:rPr>
              <a:t>int.partner</a:t>
            </a:r>
            <a:endPar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endParaRPr>
          </a:p>
          <a:p>
            <a:endParaRPr lang="nb-NO" dirty="0"/>
          </a:p>
        </p:txBody>
      </p:sp>
    </p:spTree>
    <p:extLst>
      <p:ext uri="{BB962C8B-B14F-4D97-AF65-F5344CB8AC3E}">
        <p14:creationId xmlns:p14="http://schemas.microsoft.com/office/powerpoint/2010/main" val="18634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dirty="0" smtClean="0"/>
              <a:t>MÅLSETTING</a:t>
            </a:r>
            <a:endParaRPr lang="nb-NO" sz="3600" dirty="0"/>
          </a:p>
        </p:txBody>
      </p:sp>
      <p:sp>
        <p:nvSpPr>
          <p:cNvPr id="3" name="Plassholder for innhold 2"/>
          <p:cNvSpPr>
            <a:spLocks noGrp="1"/>
          </p:cNvSpPr>
          <p:nvPr>
            <p:ph idx="1"/>
          </p:nvPr>
        </p:nvSpPr>
        <p:spPr/>
        <p:txBody>
          <a:bodyPr/>
          <a:lstStyle/>
          <a:p>
            <a:pPr>
              <a:buFontTx/>
              <a:buChar char="•"/>
            </a:pPr>
            <a:r>
              <a:rPr lang="en-US" altLang="nb-NO" b="1" dirty="0" err="1">
                <a:solidFill>
                  <a:srgbClr val="000000"/>
                </a:solidFill>
              </a:rPr>
              <a:t>Prosjektene</a:t>
            </a:r>
            <a:r>
              <a:rPr lang="en-US" altLang="nb-NO" b="1" dirty="0">
                <a:solidFill>
                  <a:srgbClr val="000000"/>
                </a:solidFill>
              </a:rPr>
              <a:t> </a:t>
            </a:r>
            <a:r>
              <a:rPr lang="en-US" altLang="nb-NO" b="1" dirty="0" err="1">
                <a:solidFill>
                  <a:srgbClr val="000000"/>
                </a:solidFill>
              </a:rPr>
              <a:t>skal</a:t>
            </a:r>
            <a:r>
              <a:rPr lang="en-US" altLang="nb-NO" b="1" dirty="0">
                <a:solidFill>
                  <a:srgbClr val="000000"/>
                </a:solidFill>
              </a:rPr>
              <a:t> </a:t>
            </a:r>
            <a:r>
              <a:rPr lang="en-US" altLang="nb-NO" b="1" dirty="0" err="1">
                <a:solidFill>
                  <a:srgbClr val="000000"/>
                </a:solidFill>
              </a:rPr>
              <a:t>være</a:t>
            </a:r>
            <a:r>
              <a:rPr lang="en-US" altLang="nb-NO" b="1" dirty="0">
                <a:solidFill>
                  <a:srgbClr val="000000"/>
                </a:solidFill>
              </a:rPr>
              <a:t>: </a:t>
            </a:r>
            <a:endParaRPr lang="en-US" altLang="nb-NO" b="1" dirty="0" smtClean="0">
              <a:solidFill>
                <a:srgbClr val="000000"/>
              </a:solidFill>
            </a:endParaRPr>
          </a:p>
          <a:p>
            <a:pPr marL="0" indent="0">
              <a:buNone/>
            </a:pPr>
            <a:endParaRPr lang="en-US" altLang="nb-NO" b="1" dirty="0">
              <a:solidFill>
                <a:srgbClr val="000000"/>
              </a:solidFill>
            </a:endParaRPr>
          </a:p>
          <a:p>
            <a:pPr>
              <a:buFontTx/>
              <a:buChar char="•"/>
            </a:pPr>
            <a:r>
              <a:rPr lang="en-US" altLang="nb-NO" dirty="0" err="1">
                <a:solidFill>
                  <a:srgbClr val="000000"/>
                </a:solidFill>
              </a:rPr>
              <a:t>Bærekraftige</a:t>
            </a:r>
            <a:endParaRPr lang="en-US" altLang="nb-NO" dirty="0">
              <a:solidFill>
                <a:srgbClr val="000000"/>
              </a:solidFill>
            </a:endParaRPr>
          </a:p>
          <a:p>
            <a:pPr>
              <a:buFontTx/>
              <a:buChar char="•"/>
            </a:pPr>
            <a:r>
              <a:rPr lang="en-US" altLang="nb-NO" dirty="0" err="1">
                <a:solidFill>
                  <a:srgbClr val="000000"/>
                </a:solidFill>
              </a:rPr>
              <a:t>Målbare</a:t>
            </a:r>
            <a:r>
              <a:rPr lang="en-US" altLang="nb-NO" dirty="0">
                <a:solidFill>
                  <a:srgbClr val="000000"/>
                </a:solidFill>
              </a:rPr>
              <a:t> </a:t>
            </a:r>
            <a:r>
              <a:rPr lang="en-US" altLang="nb-NO" dirty="0" err="1">
                <a:solidFill>
                  <a:srgbClr val="000000"/>
                </a:solidFill>
              </a:rPr>
              <a:t>i</a:t>
            </a:r>
            <a:r>
              <a:rPr lang="en-US" altLang="nb-NO" dirty="0">
                <a:solidFill>
                  <a:srgbClr val="000000"/>
                </a:solidFill>
              </a:rPr>
              <a:t> </a:t>
            </a:r>
            <a:r>
              <a:rPr lang="en-US" altLang="nb-NO" dirty="0" err="1">
                <a:solidFill>
                  <a:srgbClr val="000000"/>
                </a:solidFill>
              </a:rPr>
              <a:t>kvantitet</a:t>
            </a:r>
            <a:r>
              <a:rPr lang="en-US" altLang="nb-NO" dirty="0">
                <a:solidFill>
                  <a:srgbClr val="000000"/>
                </a:solidFill>
              </a:rPr>
              <a:t>  </a:t>
            </a:r>
            <a:r>
              <a:rPr lang="en-US" altLang="nb-NO" dirty="0" smtClean="0">
                <a:solidFill>
                  <a:srgbClr val="000000"/>
                </a:solidFill>
              </a:rPr>
              <a:t>(</a:t>
            </a:r>
            <a:r>
              <a:rPr lang="en-US" altLang="nb-NO" dirty="0" err="1" smtClean="0">
                <a:solidFill>
                  <a:srgbClr val="000000"/>
                </a:solidFill>
              </a:rPr>
              <a:t>tallfestet</a:t>
            </a:r>
            <a:r>
              <a:rPr lang="en-US" altLang="nb-NO" dirty="0" smtClean="0">
                <a:solidFill>
                  <a:srgbClr val="000000"/>
                </a:solidFill>
              </a:rPr>
              <a:t>)</a:t>
            </a:r>
            <a:endParaRPr lang="en-US" altLang="nb-NO" dirty="0">
              <a:solidFill>
                <a:srgbClr val="000000"/>
              </a:solidFill>
            </a:endParaRPr>
          </a:p>
          <a:p>
            <a:pPr>
              <a:buFontTx/>
              <a:buChar char="•"/>
            </a:pPr>
            <a:r>
              <a:rPr lang="en-US" altLang="nb-NO" dirty="0" err="1">
                <a:solidFill>
                  <a:srgbClr val="000000"/>
                </a:solidFill>
              </a:rPr>
              <a:t>og</a:t>
            </a:r>
            <a:r>
              <a:rPr lang="en-US" altLang="nb-NO" dirty="0">
                <a:solidFill>
                  <a:srgbClr val="000000"/>
                </a:solidFill>
              </a:rPr>
              <a:t> </a:t>
            </a:r>
            <a:r>
              <a:rPr lang="en-US" altLang="nb-NO" dirty="0" err="1">
                <a:solidFill>
                  <a:srgbClr val="000000"/>
                </a:solidFill>
              </a:rPr>
              <a:t>kvalitet</a:t>
            </a:r>
            <a:r>
              <a:rPr lang="en-US" altLang="nb-NO" dirty="0">
                <a:solidFill>
                  <a:srgbClr val="000000"/>
                </a:solidFill>
              </a:rPr>
              <a:t> </a:t>
            </a:r>
            <a:r>
              <a:rPr lang="en-US" altLang="nb-NO" dirty="0" smtClean="0">
                <a:solidFill>
                  <a:srgbClr val="000000"/>
                </a:solidFill>
              </a:rPr>
              <a:t>(</a:t>
            </a:r>
            <a:r>
              <a:rPr lang="en-US" altLang="nb-NO" dirty="0" err="1" smtClean="0">
                <a:solidFill>
                  <a:srgbClr val="000000"/>
                </a:solidFill>
              </a:rPr>
              <a:t>beskrivelse</a:t>
            </a:r>
            <a:r>
              <a:rPr lang="en-US" altLang="nb-NO" dirty="0" smtClean="0">
                <a:solidFill>
                  <a:srgbClr val="000000"/>
                </a:solidFill>
              </a:rPr>
              <a:t>)</a:t>
            </a:r>
            <a:endParaRPr lang="en-US" altLang="nb-NO" dirty="0">
              <a:solidFill>
                <a:srgbClr val="000000"/>
              </a:solidFill>
            </a:endParaRPr>
          </a:p>
          <a:p>
            <a:pPr>
              <a:buFontTx/>
              <a:buChar char="•"/>
            </a:pPr>
            <a:r>
              <a:rPr lang="en-US" altLang="nb-NO" dirty="0" err="1">
                <a:solidFill>
                  <a:srgbClr val="000000"/>
                </a:solidFill>
              </a:rPr>
              <a:t>Fastsett</a:t>
            </a:r>
            <a:r>
              <a:rPr lang="en-US" altLang="nb-NO" dirty="0">
                <a:solidFill>
                  <a:srgbClr val="000000"/>
                </a:solidFill>
              </a:rPr>
              <a:t> </a:t>
            </a:r>
            <a:r>
              <a:rPr lang="en-US" altLang="nb-NO" dirty="0" err="1">
                <a:solidFill>
                  <a:srgbClr val="000000"/>
                </a:solidFill>
              </a:rPr>
              <a:t>på</a:t>
            </a:r>
            <a:r>
              <a:rPr lang="en-US" altLang="nb-NO" dirty="0">
                <a:solidFill>
                  <a:srgbClr val="000000"/>
                </a:solidFill>
              </a:rPr>
              <a:t> </a:t>
            </a:r>
            <a:r>
              <a:rPr lang="en-US" altLang="nb-NO" dirty="0" err="1">
                <a:solidFill>
                  <a:srgbClr val="000000"/>
                </a:solidFill>
              </a:rPr>
              <a:t>forhånd</a:t>
            </a:r>
            <a:r>
              <a:rPr lang="en-US" altLang="nb-NO" dirty="0">
                <a:solidFill>
                  <a:srgbClr val="000000"/>
                </a:solidFill>
              </a:rPr>
              <a:t> </a:t>
            </a:r>
            <a:r>
              <a:rPr lang="en-US" altLang="nb-NO" dirty="0" err="1">
                <a:solidFill>
                  <a:srgbClr val="000000"/>
                </a:solidFill>
              </a:rPr>
              <a:t>hvordan</a:t>
            </a:r>
            <a:r>
              <a:rPr lang="en-US" altLang="nb-NO" dirty="0">
                <a:solidFill>
                  <a:srgbClr val="000000"/>
                </a:solidFill>
              </a:rPr>
              <a:t> </a:t>
            </a:r>
            <a:r>
              <a:rPr lang="en-US" altLang="nb-NO" dirty="0" err="1">
                <a:solidFill>
                  <a:srgbClr val="000000"/>
                </a:solidFill>
              </a:rPr>
              <a:t>prosjektet</a:t>
            </a:r>
            <a:r>
              <a:rPr lang="en-US" altLang="nb-NO" dirty="0">
                <a:solidFill>
                  <a:srgbClr val="000000"/>
                </a:solidFill>
              </a:rPr>
              <a:t> </a:t>
            </a:r>
            <a:r>
              <a:rPr lang="en-US" altLang="nb-NO" dirty="0" err="1">
                <a:solidFill>
                  <a:srgbClr val="000000"/>
                </a:solidFill>
              </a:rPr>
              <a:t>skal</a:t>
            </a:r>
            <a:r>
              <a:rPr lang="en-US" altLang="nb-NO" dirty="0">
                <a:solidFill>
                  <a:srgbClr val="000000"/>
                </a:solidFill>
              </a:rPr>
              <a:t> </a:t>
            </a:r>
            <a:r>
              <a:rPr lang="en-US" altLang="nb-NO" dirty="0" err="1">
                <a:solidFill>
                  <a:srgbClr val="000000"/>
                </a:solidFill>
              </a:rPr>
              <a:t>måles</a:t>
            </a:r>
            <a:endParaRPr lang="nb-NO" altLang="nb-NO" dirty="0">
              <a:solidFill>
                <a:srgbClr val="000000"/>
              </a:solidFill>
            </a:endParaRPr>
          </a:p>
          <a:p>
            <a:endParaRPr lang="nb-NO" dirty="0">
              <a:solidFill>
                <a:srgbClr val="000000"/>
              </a:solidFill>
            </a:endParaRPr>
          </a:p>
        </p:txBody>
      </p:sp>
    </p:spTree>
    <p:extLst>
      <p:ext uri="{BB962C8B-B14F-4D97-AF65-F5344CB8AC3E}">
        <p14:creationId xmlns:p14="http://schemas.microsoft.com/office/powerpoint/2010/main" val="21627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err="1" smtClean="0"/>
              <a:t>Bærekraft</a:t>
            </a:r>
            <a:endParaRPr lang="en-US" sz="3200" dirty="0" smtClean="0"/>
          </a:p>
        </p:txBody>
      </p:sp>
      <p:sp>
        <p:nvSpPr>
          <p:cNvPr id="3" name="Content Placeholder 2"/>
          <p:cNvSpPr>
            <a:spLocks noGrp="1"/>
          </p:cNvSpPr>
          <p:nvPr>
            <p:ph idx="1"/>
          </p:nvPr>
        </p:nvSpPr>
        <p:spPr/>
        <p:txBody>
          <a:bodyPr/>
          <a:lstStyle/>
          <a:p>
            <a:pPr marL="0" indent="0">
              <a:buNone/>
            </a:pPr>
            <a:r>
              <a:rPr lang="en-US" dirty="0" err="1" smtClean="0">
                <a:solidFill>
                  <a:srgbClr val="000000"/>
                </a:solidFill>
              </a:rPr>
              <a:t>Beslutninger</a:t>
            </a:r>
            <a:r>
              <a:rPr lang="en-US" dirty="0" smtClean="0">
                <a:solidFill>
                  <a:srgbClr val="000000"/>
                </a:solidFill>
              </a:rPr>
              <a:t> </a:t>
            </a:r>
            <a:r>
              <a:rPr lang="en-US" dirty="0" err="1" smtClean="0">
                <a:solidFill>
                  <a:srgbClr val="000000"/>
                </a:solidFill>
              </a:rPr>
              <a:t>som</a:t>
            </a:r>
            <a:r>
              <a:rPr lang="en-US" dirty="0" smtClean="0">
                <a:solidFill>
                  <a:srgbClr val="000000"/>
                </a:solidFill>
              </a:rPr>
              <a:t> </a:t>
            </a:r>
            <a:r>
              <a:rPr lang="en-US" dirty="0" err="1" smtClean="0">
                <a:solidFill>
                  <a:srgbClr val="000000"/>
                </a:solidFill>
              </a:rPr>
              <a:t>gjør</a:t>
            </a:r>
            <a:r>
              <a:rPr lang="en-US" dirty="0" smtClean="0">
                <a:solidFill>
                  <a:srgbClr val="000000"/>
                </a:solidFill>
              </a:rPr>
              <a:t> at </a:t>
            </a:r>
            <a:r>
              <a:rPr lang="en-US" dirty="0" err="1" smtClean="0">
                <a:solidFill>
                  <a:srgbClr val="000000"/>
                </a:solidFill>
              </a:rPr>
              <a:t>prosjektet</a:t>
            </a:r>
            <a:r>
              <a:rPr lang="en-US" dirty="0" smtClean="0">
                <a:solidFill>
                  <a:srgbClr val="000000"/>
                </a:solidFill>
              </a:rPr>
              <a:t> </a:t>
            </a:r>
            <a:r>
              <a:rPr lang="en-US" dirty="0" err="1" smtClean="0">
                <a:solidFill>
                  <a:srgbClr val="000000"/>
                </a:solidFill>
              </a:rPr>
              <a:t>er</a:t>
            </a:r>
            <a:r>
              <a:rPr lang="en-US" dirty="0" smtClean="0">
                <a:solidFill>
                  <a:srgbClr val="000000"/>
                </a:solidFill>
              </a:rPr>
              <a:t> </a:t>
            </a:r>
            <a:r>
              <a:rPr lang="en-US" dirty="0" err="1" smtClean="0">
                <a:solidFill>
                  <a:srgbClr val="000000"/>
                </a:solidFill>
              </a:rPr>
              <a:t>til</a:t>
            </a:r>
            <a:r>
              <a:rPr lang="en-US" dirty="0" smtClean="0">
                <a:solidFill>
                  <a:srgbClr val="000000"/>
                </a:solidFill>
              </a:rPr>
              <a:t> </a:t>
            </a:r>
            <a:r>
              <a:rPr lang="en-US" dirty="0" err="1" smtClean="0">
                <a:solidFill>
                  <a:srgbClr val="000000"/>
                </a:solidFill>
              </a:rPr>
              <a:t>nytte</a:t>
            </a:r>
            <a:r>
              <a:rPr lang="en-US" dirty="0" smtClean="0">
                <a:solidFill>
                  <a:srgbClr val="000000"/>
                </a:solidFill>
              </a:rPr>
              <a:t> I </a:t>
            </a:r>
            <a:r>
              <a:rPr lang="en-US" dirty="0" err="1" smtClean="0">
                <a:solidFill>
                  <a:srgbClr val="000000"/>
                </a:solidFill>
              </a:rPr>
              <a:t>samfunnet</a:t>
            </a:r>
            <a:r>
              <a:rPr lang="en-US" dirty="0" smtClean="0">
                <a:solidFill>
                  <a:srgbClr val="000000"/>
                </a:solidFill>
              </a:rPr>
              <a:t> </a:t>
            </a:r>
            <a:r>
              <a:rPr lang="en-US" dirty="0" err="1" smtClean="0">
                <a:solidFill>
                  <a:srgbClr val="000000"/>
                </a:solidFill>
              </a:rPr>
              <a:t>også</a:t>
            </a:r>
            <a:r>
              <a:rPr lang="en-US" dirty="0" smtClean="0">
                <a:solidFill>
                  <a:srgbClr val="000000"/>
                </a:solidFill>
              </a:rPr>
              <a:t> </a:t>
            </a:r>
            <a:r>
              <a:rPr lang="en-US" dirty="0" err="1" smtClean="0">
                <a:solidFill>
                  <a:srgbClr val="000000"/>
                </a:solidFill>
              </a:rPr>
              <a:t>etter</a:t>
            </a:r>
            <a:r>
              <a:rPr lang="en-US" dirty="0" smtClean="0">
                <a:solidFill>
                  <a:srgbClr val="000000"/>
                </a:solidFill>
              </a:rPr>
              <a:t> at </a:t>
            </a:r>
            <a:r>
              <a:rPr lang="en-US" dirty="0" err="1" smtClean="0">
                <a:solidFill>
                  <a:srgbClr val="000000"/>
                </a:solidFill>
              </a:rPr>
              <a:t>midlene</a:t>
            </a:r>
            <a:r>
              <a:rPr lang="en-US" dirty="0" smtClean="0">
                <a:solidFill>
                  <a:srgbClr val="000000"/>
                </a:solidFill>
              </a:rPr>
              <a:t> </a:t>
            </a:r>
            <a:r>
              <a:rPr lang="en-US" dirty="0" err="1" smtClean="0">
                <a:solidFill>
                  <a:srgbClr val="000000"/>
                </a:solidFill>
              </a:rPr>
              <a:t>er</a:t>
            </a:r>
            <a:r>
              <a:rPr lang="en-US" dirty="0" smtClean="0">
                <a:solidFill>
                  <a:srgbClr val="000000"/>
                </a:solidFill>
              </a:rPr>
              <a:t> </a:t>
            </a:r>
            <a:r>
              <a:rPr lang="en-US" dirty="0" err="1" smtClean="0">
                <a:solidFill>
                  <a:srgbClr val="000000"/>
                </a:solidFill>
              </a:rPr>
              <a:t>brukt</a:t>
            </a:r>
            <a:r>
              <a:rPr lang="en-US" dirty="0" smtClean="0">
                <a:solidFill>
                  <a:srgbClr val="000000"/>
                </a:solidFill>
              </a:rPr>
              <a:t>  </a:t>
            </a:r>
            <a:r>
              <a:rPr lang="en-US" dirty="0" err="1" smtClean="0">
                <a:solidFill>
                  <a:srgbClr val="000000"/>
                </a:solidFill>
              </a:rPr>
              <a:t>og</a:t>
            </a:r>
            <a:r>
              <a:rPr lang="en-US" dirty="0" smtClean="0">
                <a:solidFill>
                  <a:srgbClr val="000000"/>
                </a:solidFill>
              </a:rPr>
              <a:t> </a:t>
            </a:r>
            <a:r>
              <a:rPr lang="en-US" dirty="0" err="1" smtClean="0">
                <a:solidFill>
                  <a:srgbClr val="000000"/>
                </a:solidFill>
              </a:rPr>
              <a:t>selve</a:t>
            </a:r>
            <a:r>
              <a:rPr lang="en-US" dirty="0" smtClean="0">
                <a:solidFill>
                  <a:srgbClr val="000000"/>
                </a:solidFill>
              </a:rPr>
              <a:t> </a:t>
            </a:r>
            <a:r>
              <a:rPr lang="en-US" dirty="0" err="1" smtClean="0">
                <a:solidFill>
                  <a:srgbClr val="000000"/>
                </a:solidFill>
              </a:rPr>
              <a:t>prosjektet</a:t>
            </a:r>
            <a:r>
              <a:rPr lang="en-US" dirty="0" smtClean="0">
                <a:solidFill>
                  <a:srgbClr val="000000"/>
                </a:solidFill>
              </a:rPr>
              <a:t> </a:t>
            </a:r>
            <a:r>
              <a:rPr lang="en-US" dirty="0" err="1" smtClean="0">
                <a:solidFill>
                  <a:srgbClr val="000000"/>
                </a:solidFill>
              </a:rPr>
              <a:t>av</a:t>
            </a:r>
            <a:r>
              <a:rPr lang="en-US" dirty="0" smtClean="0">
                <a:solidFill>
                  <a:srgbClr val="000000"/>
                </a:solidFill>
              </a:rPr>
              <a:t> </a:t>
            </a:r>
            <a:r>
              <a:rPr lang="en-US" dirty="0" err="1" smtClean="0">
                <a:solidFill>
                  <a:srgbClr val="000000"/>
                </a:solidFill>
              </a:rPr>
              <a:t>sluttet</a:t>
            </a:r>
            <a:endParaRPr lang="en-US" dirty="0">
              <a:solidFill>
                <a:srgbClr val="00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300" y="2611437"/>
            <a:ext cx="5867400" cy="3911600"/>
          </a:xfrm>
          <a:prstGeom prst="rect">
            <a:avLst/>
          </a:prstGeom>
        </p:spPr>
      </p:pic>
    </p:spTree>
    <p:extLst>
      <p:ext uri="{BB962C8B-B14F-4D97-AF65-F5344CB8AC3E}">
        <p14:creationId xmlns:p14="http://schemas.microsoft.com/office/powerpoint/2010/main" val="7277624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b="1" dirty="0" smtClean="0"/>
              <a:t>BÆREKRAFTIGE PROSJEKTER</a:t>
            </a:r>
            <a:endParaRPr lang="nb-NO" sz="2800" b="1" dirty="0"/>
          </a:p>
        </p:txBody>
      </p:sp>
      <p:sp>
        <p:nvSpPr>
          <p:cNvPr id="3" name="Plassholder for innhold 2"/>
          <p:cNvSpPr>
            <a:spLocks noGrp="1"/>
          </p:cNvSpPr>
          <p:nvPr>
            <p:ph idx="1"/>
          </p:nvPr>
        </p:nvSpPr>
        <p:spPr/>
        <p:txBody>
          <a:bodyPr/>
          <a:lstStyle/>
          <a:p>
            <a:pPr lvl="0"/>
            <a:r>
              <a:rPr lang="en-US" sz="3200" dirty="0">
                <a:solidFill>
                  <a:srgbClr val="000000"/>
                </a:solidFill>
                <a:latin typeface="Arial" charset="0"/>
                <a:ea typeface="Arial" pitchFamily="1" charset="0"/>
                <a:cs typeface="Arial" charset="0"/>
              </a:rPr>
              <a:t>Sustainability means different things to different organizations.</a:t>
            </a:r>
          </a:p>
          <a:p>
            <a:pPr lvl="0"/>
            <a:endParaRPr lang="en-US" sz="3200" dirty="0">
              <a:solidFill>
                <a:srgbClr val="000000"/>
              </a:solidFill>
              <a:latin typeface="Arial" charset="0"/>
              <a:ea typeface="Arial" pitchFamily="1" charset="0"/>
              <a:cs typeface="Arial" charset="0"/>
            </a:endParaRPr>
          </a:p>
          <a:p>
            <a:pPr lvl="0"/>
            <a:r>
              <a:rPr lang="en-US" sz="3200" dirty="0">
                <a:solidFill>
                  <a:srgbClr val="000000"/>
                </a:solidFill>
                <a:latin typeface="Arial" charset="0"/>
                <a:ea typeface="Arial" pitchFamily="1" charset="0"/>
                <a:cs typeface="Arial" charset="0"/>
              </a:rPr>
              <a:t>For The Rotary Foundation, sustainability means providing long-term solutions to community needs that the benefiting community can maintain after grant funding ends.</a:t>
            </a:r>
          </a:p>
          <a:p>
            <a:endParaRPr lang="nb-NO" dirty="0"/>
          </a:p>
        </p:txBody>
      </p:sp>
    </p:spTree>
    <p:extLst>
      <p:ext uri="{BB962C8B-B14F-4D97-AF65-F5344CB8AC3E}">
        <p14:creationId xmlns:p14="http://schemas.microsoft.com/office/powerpoint/2010/main" val="343165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06400" y="457200"/>
            <a:ext cx="8763000" cy="685800"/>
          </a:xfrm>
        </p:spPr>
        <p:txBody>
          <a:bodyPr/>
          <a:lstStyle/>
          <a:p>
            <a:r>
              <a:rPr lang="en-US" sz="3200" dirty="0" err="1" smtClean="0"/>
              <a:t>Bærekraft</a:t>
            </a:r>
            <a:endParaRPr lang="en-US" dirty="0"/>
          </a:p>
        </p:txBody>
      </p:sp>
      <p:sp>
        <p:nvSpPr>
          <p:cNvPr id="5" name="Content Placeholder 4"/>
          <p:cNvSpPr>
            <a:spLocks noGrp="1"/>
          </p:cNvSpPr>
          <p:nvPr>
            <p:ph idx="1"/>
          </p:nvPr>
        </p:nvSpPr>
        <p:spPr/>
        <p:txBody>
          <a:bodyPr/>
          <a:lstStyle/>
          <a:p>
            <a:pPr marL="0" indent="0">
              <a:buNone/>
            </a:pPr>
            <a:r>
              <a:rPr lang="en-US" dirty="0" err="1" smtClean="0">
                <a:solidFill>
                  <a:srgbClr val="000000"/>
                </a:solidFill>
              </a:rPr>
              <a:t>Ved</a:t>
            </a:r>
            <a:r>
              <a:rPr lang="en-US" dirty="0" smtClean="0">
                <a:solidFill>
                  <a:srgbClr val="000000"/>
                </a:solidFill>
              </a:rPr>
              <a:t> </a:t>
            </a:r>
            <a:r>
              <a:rPr lang="en-US" dirty="0" err="1" smtClean="0">
                <a:solidFill>
                  <a:srgbClr val="000000"/>
                </a:solidFill>
              </a:rPr>
              <a:t>besøk</a:t>
            </a:r>
            <a:r>
              <a:rPr lang="en-US" dirty="0" smtClean="0">
                <a:solidFill>
                  <a:srgbClr val="000000"/>
                </a:solidFill>
              </a:rPr>
              <a:t> </a:t>
            </a:r>
            <a:r>
              <a:rPr lang="en-US" dirty="0" err="1" smtClean="0">
                <a:solidFill>
                  <a:srgbClr val="000000"/>
                </a:solidFill>
              </a:rPr>
              <a:t>på</a:t>
            </a:r>
            <a:r>
              <a:rPr lang="en-US" dirty="0" smtClean="0">
                <a:solidFill>
                  <a:srgbClr val="000000"/>
                </a:solidFill>
              </a:rPr>
              <a:t> </a:t>
            </a:r>
            <a:r>
              <a:rPr lang="en-US" dirty="0" err="1" smtClean="0">
                <a:solidFill>
                  <a:srgbClr val="000000"/>
                </a:solidFill>
              </a:rPr>
              <a:t>prosjektstedet</a:t>
            </a:r>
            <a:r>
              <a:rPr lang="en-US" dirty="0" smtClean="0">
                <a:solidFill>
                  <a:srgbClr val="000000"/>
                </a:solidFill>
              </a:rPr>
              <a:t> </a:t>
            </a:r>
            <a:r>
              <a:rPr lang="en-US" dirty="0" err="1" smtClean="0">
                <a:solidFill>
                  <a:srgbClr val="000000"/>
                </a:solidFill>
              </a:rPr>
              <a:t>flere</a:t>
            </a:r>
            <a:r>
              <a:rPr lang="en-US" dirty="0" smtClean="0">
                <a:solidFill>
                  <a:srgbClr val="000000"/>
                </a:solidFill>
              </a:rPr>
              <a:t> </a:t>
            </a:r>
            <a:r>
              <a:rPr lang="en-US" dirty="0" err="1" smtClean="0">
                <a:solidFill>
                  <a:srgbClr val="000000"/>
                </a:solidFill>
              </a:rPr>
              <a:t>år</a:t>
            </a:r>
            <a:r>
              <a:rPr lang="en-US" dirty="0" smtClean="0">
                <a:solidFill>
                  <a:srgbClr val="000000"/>
                </a:solidFill>
              </a:rPr>
              <a:t> </a:t>
            </a:r>
            <a:r>
              <a:rPr lang="en-US" dirty="0" err="1" smtClean="0">
                <a:solidFill>
                  <a:srgbClr val="000000"/>
                </a:solidFill>
              </a:rPr>
              <a:t>senere</a:t>
            </a:r>
            <a:r>
              <a:rPr lang="en-US" dirty="0" smtClean="0">
                <a:solidFill>
                  <a:srgbClr val="000000"/>
                </a:solidFill>
              </a:rPr>
              <a:t> </a:t>
            </a:r>
            <a:r>
              <a:rPr lang="en-US" dirty="0" err="1" smtClean="0">
                <a:solidFill>
                  <a:srgbClr val="000000"/>
                </a:solidFill>
              </a:rPr>
              <a:t>håper</a:t>
            </a:r>
            <a:r>
              <a:rPr lang="en-US" dirty="0" smtClean="0">
                <a:solidFill>
                  <a:srgbClr val="000000"/>
                </a:solidFill>
              </a:rPr>
              <a:t> man å </a:t>
            </a:r>
            <a:r>
              <a:rPr lang="en-US" dirty="0" err="1" smtClean="0">
                <a:solidFill>
                  <a:srgbClr val="000000"/>
                </a:solidFill>
              </a:rPr>
              <a:t>finne</a:t>
            </a:r>
            <a:endParaRPr lang="en-US" dirty="0">
              <a:solidFill>
                <a:srgbClr val="000000"/>
              </a:solidFill>
            </a:endParaRPr>
          </a:p>
        </p:txBody>
      </p:sp>
      <p:pic>
        <p:nvPicPr>
          <p:cNvPr id="6" name="Picture 11" descr="http://sustainablecambodia.org/images/Well-in-Us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1" y="2667000"/>
            <a:ext cx="4229100" cy="2789238"/>
          </a:xfrm>
          <a:prstGeom prst="rect">
            <a:avLst/>
          </a:prstGeom>
          <a:noFill/>
          <a:ln w="9525">
            <a:solidFill>
              <a:srgbClr val="005DAA"/>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3" descr="http://appropriateprojects.com/images/hopkins/well/we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667000"/>
            <a:ext cx="3892550" cy="2747963"/>
          </a:xfrm>
          <a:prstGeom prst="rect">
            <a:avLst/>
          </a:prstGeom>
          <a:noFill/>
          <a:ln w="9525">
            <a:solidFill>
              <a:srgbClr val="005DAA"/>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1909763" y="2222955"/>
            <a:ext cx="13287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MS PGothic" pitchFamily="34" charset="-128"/>
              </a:defRPr>
            </a:lvl1pPr>
            <a:lvl2pPr marL="742950" indent="-285750" eaLnBrk="0" hangingPunct="0">
              <a:defRPr sz="2800">
                <a:solidFill>
                  <a:schemeClr val="tx1"/>
                </a:solidFill>
                <a:latin typeface="Arial" charset="0"/>
                <a:ea typeface="MS PGothic" pitchFamily="34" charset="-128"/>
              </a:defRPr>
            </a:lvl2pPr>
            <a:lvl3pPr marL="1143000" indent="-228600" eaLnBrk="0" hangingPunct="0">
              <a:defRPr sz="2800">
                <a:solidFill>
                  <a:schemeClr val="tx1"/>
                </a:solidFill>
                <a:latin typeface="Arial" charset="0"/>
                <a:ea typeface="MS PGothic" pitchFamily="34" charset="-128"/>
              </a:defRPr>
            </a:lvl3pPr>
            <a:lvl4pPr marL="1600200" indent="-228600" eaLnBrk="0" hangingPunct="0">
              <a:defRPr sz="2800">
                <a:solidFill>
                  <a:schemeClr val="tx1"/>
                </a:solidFill>
                <a:latin typeface="Arial" charset="0"/>
                <a:ea typeface="MS PGothic" pitchFamily="34" charset="-128"/>
              </a:defRPr>
            </a:lvl4pPr>
            <a:lvl5pPr marL="2057400" indent="-228600" eaLnBrk="0" hangingPunct="0">
              <a:defRPr sz="2800">
                <a:solidFill>
                  <a:schemeClr val="tx1"/>
                </a:solidFill>
                <a:latin typeface="Arial" charset="0"/>
                <a:ea typeface="MS PGothic" pitchFamily="34" charset="-128"/>
              </a:defRPr>
            </a:lvl5pPr>
            <a:lvl6pPr marL="2514600" indent="-228600" eaLnBrk="0" fontAlgn="base" hangingPunct="0">
              <a:spcBef>
                <a:spcPct val="0"/>
              </a:spcBef>
              <a:spcAft>
                <a:spcPct val="0"/>
              </a:spcAft>
              <a:defRPr sz="2800">
                <a:solidFill>
                  <a:schemeClr val="tx1"/>
                </a:solidFill>
                <a:latin typeface="Arial" charset="0"/>
                <a:ea typeface="MS PGothic" pitchFamily="34" charset="-128"/>
              </a:defRPr>
            </a:lvl6pPr>
            <a:lvl7pPr marL="2971800" indent="-228600" eaLnBrk="0" fontAlgn="base" hangingPunct="0">
              <a:spcBef>
                <a:spcPct val="0"/>
              </a:spcBef>
              <a:spcAft>
                <a:spcPct val="0"/>
              </a:spcAft>
              <a:defRPr sz="2800">
                <a:solidFill>
                  <a:schemeClr val="tx1"/>
                </a:solidFill>
                <a:latin typeface="Arial" charset="0"/>
                <a:ea typeface="MS PGothic" pitchFamily="34" charset="-128"/>
              </a:defRPr>
            </a:lvl7pPr>
            <a:lvl8pPr marL="3429000" indent="-228600" eaLnBrk="0" fontAlgn="base" hangingPunct="0">
              <a:spcBef>
                <a:spcPct val="0"/>
              </a:spcBef>
              <a:spcAft>
                <a:spcPct val="0"/>
              </a:spcAft>
              <a:defRPr sz="2800">
                <a:solidFill>
                  <a:schemeClr val="tx1"/>
                </a:solidFill>
                <a:latin typeface="Arial" charset="0"/>
                <a:ea typeface="MS PGothic" pitchFamily="34" charset="-128"/>
              </a:defRPr>
            </a:lvl8pPr>
            <a:lvl9pPr marL="3886200" indent="-228600" eaLnBrk="0" fontAlgn="base" hangingPunct="0">
              <a:spcBef>
                <a:spcPct val="0"/>
              </a:spcBef>
              <a:spcAft>
                <a:spcPct val="0"/>
              </a:spcAft>
              <a:defRPr sz="2800">
                <a:solidFill>
                  <a:schemeClr val="tx1"/>
                </a:solidFill>
                <a:latin typeface="Arial" charset="0"/>
                <a:ea typeface="MS PGothic" pitchFamily="34" charset="-128"/>
              </a:defRPr>
            </a:lvl9pPr>
          </a:lstStyle>
          <a:p>
            <a:pPr eaLnBrk="1" hangingPunct="1">
              <a:spcBef>
                <a:spcPct val="20000"/>
              </a:spcBef>
              <a:buSzPct val="90000"/>
            </a:pPr>
            <a:r>
              <a:rPr lang="en-US" sz="2400" dirty="0" smtClean="0">
                <a:solidFill>
                  <a:srgbClr val="00B050"/>
                </a:solidFill>
              </a:rPr>
              <a:t>DETTE</a:t>
            </a:r>
            <a:endParaRPr lang="en-US" sz="2400" dirty="0">
              <a:solidFill>
                <a:srgbClr val="00B050"/>
              </a:solidFill>
            </a:endParaRPr>
          </a:p>
        </p:txBody>
      </p:sp>
      <p:sp>
        <p:nvSpPr>
          <p:cNvPr id="9" name="Rectangle 3"/>
          <p:cNvSpPr txBox="1">
            <a:spLocks noChangeArrowheads="1"/>
          </p:cNvSpPr>
          <p:nvPr/>
        </p:nvSpPr>
        <p:spPr bwMode="auto">
          <a:xfrm>
            <a:off x="6019800" y="2133600"/>
            <a:ext cx="24622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MS PGothic" pitchFamily="34" charset="-128"/>
              </a:defRPr>
            </a:lvl1pPr>
            <a:lvl2pPr marL="742950" indent="-285750" eaLnBrk="0" hangingPunct="0">
              <a:defRPr sz="2800">
                <a:solidFill>
                  <a:schemeClr val="tx1"/>
                </a:solidFill>
                <a:latin typeface="Arial" charset="0"/>
                <a:ea typeface="MS PGothic" pitchFamily="34" charset="-128"/>
              </a:defRPr>
            </a:lvl2pPr>
            <a:lvl3pPr marL="1143000" indent="-228600" eaLnBrk="0" hangingPunct="0">
              <a:defRPr sz="2800">
                <a:solidFill>
                  <a:schemeClr val="tx1"/>
                </a:solidFill>
                <a:latin typeface="Arial" charset="0"/>
                <a:ea typeface="MS PGothic" pitchFamily="34" charset="-128"/>
              </a:defRPr>
            </a:lvl3pPr>
            <a:lvl4pPr marL="1600200" indent="-228600" eaLnBrk="0" hangingPunct="0">
              <a:defRPr sz="2800">
                <a:solidFill>
                  <a:schemeClr val="tx1"/>
                </a:solidFill>
                <a:latin typeface="Arial" charset="0"/>
                <a:ea typeface="MS PGothic" pitchFamily="34" charset="-128"/>
              </a:defRPr>
            </a:lvl4pPr>
            <a:lvl5pPr marL="2057400" indent="-228600" eaLnBrk="0" hangingPunct="0">
              <a:defRPr sz="2800">
                <a:solidFill>
                  <a:schemeClr val="tx1"/>
                </a:solidFill>
                <a:latin typeface="Arial" charset="0"/>
                <a:ea typeface="MS PGothic" pitchFamily="34" charset="-128"/>
              </a:defRPr>
            </a:lvl5pPr>
            <a:lvl6pPr marL="2514600" indent="-228600" eaLnBrk="0" fontAlgn="base" hangingPunct="0">
              <a:spcBef>
                <a:spcPct val="0"/>
              </a:spcBef>
              <a:spcAft>
                <a:spcPct val="0"/>
              </a:spcAft>
              <a:defRPr sz="2800">
                <a:solidFill>
                  <a:schemeClr val="tx1"/>
                </a:solidFill>
                <a:latin typeface="Arial" charset="0"/>
                <a:ea typeface="MS PGothic" pitchFamily="34" charset="-128"/>
              </a:defRPr>
            </a:lvl6pPr>
            <a:lvl7pPr marL="2971800" indent="-228600" eaLnBrk="0" fontAlgn="base" hangingPunct="0">
              <a:spcBef>
                <a:spcPct val="0"/>
              </a:spcBef>
              <a:spcAft>
                <a:spcPct val="0"/>
              </a:spcAft>
              <a:defRPr sz="2800">
                <a:solidFill>
                  <a:schemeClr val="tx1"/>
                </a:solidFill>
                <a:latin typeface="Arial" charset="0"/>
                <a:ea typeface="MS PGothic" pitchFamily="34" charset="-128"/>
              </a:defRPr>
            </a:lvl7pPr>
            <a:lvl8pPr marL="3429000" indent="-228600" eaLnBrk="0" fontAlgn="base" hangingPunct="0">
              <a:spcBef>
                <a:spcPct val="0"/>
              </a:spcBef>
              <a:spcAft>
                <a:spcPct val="0"/>
              </a:spcAft>
              <a:defRPr sz="2800">
                <a:solidFill>
                  <a:schemeClr val="tx1"/>
                </a:solidFill>
                <a:latin typeface="Arial" charset="0"/>
                <a:ea typeface="MS PGothic" pitchFamily="34" charset="-128"/>
              </a:defRPr>
            </a:lvl8pPr>
            <a:lvl9pPr marL="3886200" indent="-228600" eaLnBrk="0" fontAlgn="base" hangingPunct="0">
              <a:spcBef>
                <a:spcPct val="0"/>
              </a:spcBef>
              <a:spcAft>
                <a:spcPct val="0"/>
              </a:spcAft>
              <a:defRPr sz="2800">
                <a:solidFill>
                  <a:schemeClr val="tx1"/>
                </a:solidFill>
                <a:latin typeface="Arial" charset="0"/>
                <a:ea typeface="MS PGothic" pitchFamily="34" charset="-128"/>
              </a:defRPr>
            </a:lvl9pPr>
          </a:lstStyle>
          <a:p>
            <a:pPr eaLnBrk="1" hangingPunct="1">
              <a:spcBef>
                <a:spcPct val="20000"/>
              </a:spcBef>
              <a:buSzPct val="90000"/>
            </a:pPr>
            <a:r>
              <a:rPr lang="en-US" dirty="0" smtClean="0">
                <a:solidFill>
                  <a:srgbClr val="FF0000"/>
                </a:solidFill>
              </a:rPr>
              <a:t>IKKE DETTE</a:t>
            </a:r>
            <a:endParaRPr lang="en-US" dirty="0">
              <a:solidFill>
                <a:srgbClr val="FF0000"/>
              </a:solidFill>
            </a:endParaRPr>
          </a:p>
        </p:txBody>
      </p:sp>
    </p:spTree>
    <p:extLst>
      <p:ext uri="{BB962C8B-B14F-4D97-AF65-F5344CB8AC3E}">
        <p14:creationId xmlns:p14="http://schemas.microsoft.com/office/powerpoint/2010/main" val="2356114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smtClean="0"/>
              <a:t>BÆREKRAFT</a:t>
            </a:r>
          </a:p>
        </p:txBody>
      </p:sp>
      <p:sp>
        <p:nvSpPr>
          <p:cNvPr id="3" name="Content Placeholder 2"/>
          <p:cNvSpPr>
            <a:spLocks noGrp="1"/>
          </p:cNvSpPr>
          <p:nvPr>
            <p:ph idx="1"/>
          </p:nvPr>
        </p:nvSpPr>
        <p:spPr>
          <a:xfrm>
            <a:off x="457200" y="1493837"/>
            <a:ext cx="8153400" cy="4525963"/>
          </a:xfrm>
        </p:spPr>
        <p:txBody>
          <a:bodyPr/>
          <a:lstStyle/>
          <a:p>
            <a:r>
              <a:rPr lang="en-US" dirty="0" err="1" smtClean="0">
                <a:solidFill>
                  <a:srgbClr val="000000"/>
                </a:solidFill>
              </a:rPr>
              <a:t>Samfunnets</a:t>
            </a:r>
            <a:r>
              <a:rPr lang="en-US" dirty="0" smtClean="0">
                <a:solidFill>
                  <a:srgbClr val="000000"/>
                </a:solidFill>
              </a:rPr>
              <a:t> </a:t>
            </a:r>
            <a:r>
              <a:rPr lang="en-US" dirty="0" err="1" smtClean="0">
                <a:solidFill>
                  <a:srgbClr val="000000"/>
                </a:solidFill>
              </a:rPr>
              <a:t>behov</a:t>
            </a:r>
            <a:endParaRPr lang="en-US" dirty="0">
              <a:solidFill>
                <a:srgbClr val="000000"/>
              </a:solidFill>
            </a:endParaRPr>
          </a:p>
          <a:p>
            <a:r>
              <a:rPr lang="en-US" dirty="0" err="1" smtClean="0">
                <a:solidFill>
                  <a:srgbClr val="000000"/>
                </a:solidFill>
              </a:rPr>
              <a:t>Materiell</a:t>
            </a:r>
            <a:r>
              <a:rPr lang="en-US" dirty="0" smtClean="0">
                <a:solidFill>
                  <a:srgbClr val="000000"/>
                </a:solidFill>
              </a:rPr>
              <a:t> </a:t>
            </a:r>
            <a:r>
              <a:rPr lang="en-US" dirty="0" err="1" smtClean="0">
                <a:solidFill>
                  <a:srgbClr val="000000"/>
                </a:solidFill>
              </a:rPr>
              <a:t>og</a:t>
            </a:r>
            <a:r>
              <a:rPr lang="en-US" dirty="0" smtClean="0">
                <a:solidFill>
                  <a:srgbClr val="000000"/>
                </a:solidFill>
              </a:rPr>
              <a:t> </a:t>
            </a:r>
            <a:r>
              <a:rPr lang="en-US" dirty="0" err="1" smtClean="0">
                <a:solidFill>
                  <a:srgbClr val="000000"/>
                </a:solidFill>
              </a:rPr>
              <a:t>teknologi</a:t>
            </a:r>
            <a:endParaRPr lang="en-US" dirty="0">
              <a:solidFill>
                <a:srgbClr val="000000"/>
              </a:solidFill>
            </a:endParaRPr>
          </a:p>
          <a:p>
            <a:r>
              <a:rPr lang="en-US" dirty="0" err="1" smtClean="0">
                <a:solidFill>
                  <a:srgbClr val="000000"/>
                </a:solidFill>
              </a:rPr>
              <a:t>Lokale</a:t>
            </a:r>
            <a:r>
              <a:rPr lang="en-US" dirty="0" smtClean="0">
                <a:solidFill>
                  <a:srgbClr val="000000"/>
                </a:solidFill>
              </a:rPr>
              <a:t> </a:t>
            </a:r>
            <a:r>
              <a:rPr lang="en-US" dirty="0" err="1" smtClean="0">
                <a:solidFill>
                  <a:srgbClr val="000000"/>
                </a:solidFill>
              </a:rPr>
              <a:t>medvirkning</a:t>
            </a:r>
            <a:r>
              <a:rPr lang="en-US" dirty="0" smtClean="0">
                <a:solidFill>
                  <a:srgbClr val="000000"/>
                </a:solidFill>
              </a:rPr>
              <a:t> – </a:t>
            </a:r>
            <a:r>
              <a:rPr lang="en-US" dirty="0" err="1" smtClean="0">
                <a:solidFill>
                  <a:srgbClr val="000000"/>
                </a:solidFill>
              </a:rPr>
              <a:t>også</a:t>
            </a:r>
            <a:r>
              <a:rPr lang="en-US" dirty="0" smtClean="0">
                <a:solidFill>
                  <a:srgbClr val="000000"/>
                </a:solidFill>
              </a:rPr>
              <a:t> </a:t>
            </a:r>
          </a:p>
          <a:p>
            <a:pPr marL="0" indent="0">
              <a:buNone/>
            </a:pPr>
            <a:r>
              <a:rPr lang="en-US" dirty="0" smtClean="0">
                <a:solidFill>
                  <a:srgbClr val="000000"/>
                </a:solidFill>
              </a:rPr>
              <a:t>	</a:t>
            </a:r>
            <a:r>
              <a:rPr lang="en-US" dirty="0" err="1" smtClean="0">
                <a:solidFill>
                  <a:srgbClr val="000000"/>
                </a:solidFill>
              </a:rPr>
              <a:t>i</a:t>
            </a:r>
            <a:r>
              <a:rPr lang="en-US" dirty="0" smtClean="0">
                <a:solidFill>
                  <a:srgbClr val="000000"/>
                </a:solidFill>
              </a:rPr>
              <a:t> </a:t>
            </a:r>
            <a:r>
              <a:rPr lang="en-US" dirty="0" err="1" smtClean="0">
                <a:solidFill>
                  <a:srgbClr val="000000"/>
                </a:solidFill>
              </a:rPr>
              <a:t>planprosessen</a:t>
            </a:r>
            <a:endParaRPr lang="en-US" dirty="0">
              <a:solidFill>
                <a:srgbClr val="000000"/>
              </a:solidFill>
            </a:endParaRPr>
          </a:p>
          <a:p>
            <a:r>
              <a:rPr lang="en-US" dirty="0" err="1" smtClean="0">
                <a:solidFill>
                  <a:srgbClr val="000000"/>
                </a:solidFill>
              </a:rPr>
              <a:t>Kunnskap</a:t>
            </a:r>
            <a:r>
              <a:rPr lang="en-US" dirty="0" smtClean="0">
                <a:solidFill>
                  <a:srgbClr val="000000"/>
                </a:solidFill>
              </a:rPr>
              <a:t> – </a:t>
            </a:r>
            <a:r>
              <a:rPr lang="en-US" dirty="0" err="1" smtClean="0">
                <a:solidFill>
                  <a:srgbClr val="000000"/>
                </a:solidFill>
              </a:rPr>
              <a:t>sikre</a:t>
            </a:r>
            <a:r>
              <a:rPr lang="en-US" dirty="0" smtClean="0">
                <a:solidFill>
                  <a:srgbClr val="000000"/>
                </a:solidFill>
              </a:rPr>
              <a:t> at </a:t>
            </a:r>
            <a:r>
              <a:rPr lang="en-US" dirty="0" err="1" smtClean="0">
                <a:solidFill>
                  <a:srgbClr val="000000"/>
                </a:solidFill>
              </a:rPr>
              <a:t>mottakere</a:t>
            </a:r>
            <a:endParaRPr lang="en-US" dirty="0" smtClean="0">
              <a:solidFill>
                <a:srgbClr val="000000"/>
              </a:solidFill>
            </a:endParaRPr>
          </a:p>
          <a:p>
            <a:pPr marL="0" indent="0">
              <a:buNone/>
            </a:pPr>
            <a:r>
              <a:rPr lang="en-US" dirty="0">
                <a:solidFill>
                  <a:srgbClr val="000000"/>
                </a:solidFill>
              </a:rPr>
              <a:t>	</a:t>
            </a:r>
            <a:r>
              <a:rPr lang="en-US" dirty="0" err="1" smtClean="0">
                <a:solidFill>
                  <a:srgbClr val="000000"/>
                </a:solidFill>
              </a:rPr>
              <a:t>av</a:t>
            </a:r>
            <a:r>
              <a:rPr lang="en-US" dirty="0" smtClean="0">
                <a:solidFill>
                  <a:srgbClr val="000000"/>
                </a:solidFill>
              </a:rPr>
              <a:t> </a:t>
            </a:r>
            <a:r>
              <a:rPr lang="en-US" dirty="0" err="1" smtClean="0">
                <a:solidFill>
                  <a:srgbClr val="000000"/>
                </a:solidFill>
              </a:rPr>
              <a:t>prosjektet</a:t>
            </a:r>
            <a:r>
              <a:rPr lang="en-US" dirty="0" smtClean="0">
                <a:solidFill>
                  <a:srgbClr val="000000"/>
                </a:solidFill>
              </a:rPr>
              <a:t> </a:t>
            </a:r>
            <a:r>
              <a:rPr lang="en-US" dirty="0" err="1" smtClean="0">
                <a:solidFill>
                  <a:srgbClr val="000000"/>
                </a:solidFill>
              </a:rPr>
              <a:t>har</a:t>
            </a:r>
            <a:r>
              <a:rPr lang="en-US" dirty="0" smtClean="0">
                <a:solidFill>
                  <a:srgbClr val="000000"/>
                </a:solidFill>
              </a:rPr>
              <a:t> </a:t>
            </a:r>
            <a:r>
              <a:rPr lang="en-US" dirty="0" err="1" smtClean="0">
                <a:solidFill>
                  <a:srgbClr val="000000"/>
                </a:solidFill>
              </a:rPr>
              <a:t>en</a:t>
            </a:r>
            <a:r>
              <a:rPr lang="en-US" dirty="0" smtClean="0">
                <a:solidFill>
                  <a:srgbClr val="000000"/>
                </a:solidFill>
              </a:rPr>
              <a:t> plan for </a:t>
            </a:r>
          </a:p>
          <a:p>
            <a:pPr marL="0" indent="0">
              <a:buNone/>
            </a:pPr>
            <a:r>
              <a:rPr lang="en-US" dirty="0" smtClean="0">
                <a:solidFill>
                  <a:srgbClr val="000000"/>
                </a:solidFill>
              </a:rPr>
              <a:t>	</a:t>
            </a:r>
            <a:r>
              <a:rPr lang="en-US" dirty="0" err="1" smtClean="0">
                <a:solidFill>
                  <a:srgbClr val="000000"/>
                </a:solidFill>
              </a:rPr>
              <a:t>videreføring</a:t>
            </a:r>
            <a:r>
              <a:rPr lang="en-US" dirty="0" smtClean="0">
                <a:solidFill>
                  <a:srgbClr val="000000"/>
                </a:solidFill>
              </a:rPr>
              <a:t> </a:t>
            </a:r>
            <a:r>
              <a:rPr lang="en-US" dirty="0" err="1" smtClean="0">
                <a:solidFill>
                  <a:srgbClr val="000000"/>
                </a:solidFill>
              </a:rPr>
              <a:t>av</a:t>
            </a:r>
            <a:r>
              <a:rPr lang="en-US" dirty="0" smtClean="0">
                <a:solidFill>
                  <a:srgbClr val="000000"/>
                </a:solidFill>
              </a:rPr>
              <a:t> </a:t>
            </a:r>
            <a:r>
              <a:rPr lang="en-US" dirty="0" err="1" smtClean="0">
                <a:solidFill>
                  <a:srgbClr val="000000"/>
                </a:solidFill>
              </a:rPr>
              <a:t>kunnskap</a:t>
            </a:r>
            <a:endParaRPr lang="en-US" dirty="0" smtClean="0">
              <a:solidFill>
                <a:srgbClr val="000000"/>
              </a:solidFill>
            </a:endParaRPr>
          </a:p>
          <a:p>
            <a:r>
              <a:rPr lang="en-US" dirty="0" err="1" smtClean="0">
                <a:solidFill>
                  <a:srgbClr val="000000"/>
                </a:solidFill>
              </a:rPr>
              <a:t>Motivasjon</a:t>
            </a:r>
            <a:endParaRPr lang="en-US" dirty="0" smtClean="0">
              <a:solidFill>
                <a:srgbClr val="000000"/>
              </a:solidFill>
            </a:endParaRPr>
          </a:p>
          <a:p>
            <a:r>
              <a:rPr lang="en-US" dirty="0" err="1" smtClean="0">
                <a:solidFill>
                  <a:srgbClr val="000000"/>
                </a:solidFill>
              </a:rPr>
              <a:t>Overvåking</a:t>
            </a:r>
            <a:r>
              <a:rPr lang="en-US" dirty="0" smtClean="0">
                <a:solidFill>
                  <a:srgbClr val="000000"/>
                </a:solidFill>
              </a:rPr>
              <a:t> </a:t>
            </a:r>
            <a:r>
              <a:rPr lang="en-US" dirty="0" err="1" smtClean="0">
                <a:solidFill>
                  <a:srgbClr val="000000"/>
                </a:solidFill>
              </a:rPr>
              <a:t>og</a:t>
            </a:r>
            <a:r>
              <a:rPr lang="en-US" dirty="0" smtClean="0">
                <a:solidFill>
                  <a:srgbClr val="000000"/>
                </a:solidFill>
              </a:rPr>
              <a:t> </a:t>
            </a:r>
            <a:r>
              <a:rPr lang="en-US" dirty="0" err="1" smtClean="0">
                <a:solidFill>
                  <a:srgbClr val="000000"/>
                </a:solidFill>
              </a:rPr>
              <a:t>evaluering</a:t>
            </a:r>
            <a:endParaRPr lang="en-US" dirty="0">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295400"/>
            <a:ext cx="3251200" cy="4876800"/>
          </a:xfrm>
          <a:prstGeom prst="rect">
            <a:avLst/>
          </a:prstGeom>
        </p:spPr>
      </p:pic>
    </p:spTree>
    <p:extLst>
      <p:ext uri="{BB962C8B-B14F-4D97-AF65-F5344CB8AC3E}">
        <p14:creationId xmlns:p14="http://schemas.microsoft.com/office/powerpoint/2010/main" val="1593862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400" dirty="0" smtClean="0"/>
              <a:t>AGENDA</a:t>
            </a:r>
            <a:endParaRPr lang="nb-NO" sz="4400" dirty="0"/>
          </a:p>
        </p:txBody>
      </p:sp>
      <p:sp>
        <p:nvSpPr>
          <p:cNvPr id="3" name="Plassholder for innhold 2"/>
          <p:cNvSpPr>
            <a:spLocks noGrp="1"/>
          </p:cNvSpPr>
          <p:nvPr>
            <p:ph idx="1"/>
          </p:nvPr>
        </p:nvSpPr>
        <p:spPr>
          <a:xfrm>
            <a:off x="457200" y="1219200"/>
            <a:ext cx="8229600" cy="5029200"/>
          </a:xfrm>
        </p:spPr>
        <p:txBody>
          <a:bodyPr/>
          <a:lstStyle/>
          <a:p>
            <a:r>
              <a:rPr lang="nb-NO" dirty="0" smtClean="0">
                <a:solidFill>
                  <a:srgbClr val="000000"/>
                </a:solidFill>
              </a:rPr>
              <a:t>Hvorfor må vi sertifiseres?</a:t>
            </a:r>
          </a:p>
          <a:p>
            <a:r>
              <a:rPr lang="nb-NO" dirty="0" smtClean="0">
                <a:solidFill>
                  <a:srgbClr val="000000"/>
                </a:solidFill>
              </a:rPr>
              <a:t>Fokusområdene</a:t>
            </a:r>
          </a:p>
          <a:p>
            <a:r>
              <a:rPr lang="nb-NO" dirty="0" smtClean="0">
                <a:solidFill>
                  <a:srgbClr val="000000"/>
                </a:solidFill>
              </a:rPr>
              <a:t>Distriktets regelverk/rapportering</a:t>
            </a:r>
          </a:p>
          <a:p>
            <a:r>
              <a:rPr lang="nb-NO" dirty="0" smtClean="0">
                <a:solidFill>
                  <a:srgbClr val="000000"/>
                </a:solidFill>
              </a:rPr>
              <a:t>Hvor mye penger har vi?</a:t>
            </a:r>
          </a:p>
          <a:p>
            <a:r>
              <a:rPr lang="nb-NO" dirty="0" smtClean="0">
                <a:solidFill>
                  <a:srgbClr val="000000"/>
                </a:solidFill>
              </a:rPr>
              <a:t>Nytt fra TRF</a:t>
            </a:r>
          </a:p>
          <a:p>
            <a:r>
              <a:rPr lang="nb-NO" dirty="0" smtClean="0">
                <a:solidFill>
                  <a:srgbClr val="000000"/>
                </a:solidFill>
              </a:rPr>
              <a:t>Muligheter-utfordringer/klubbenes erfaring</a:t>
            </a:r>
          </a:p>
          <a:p>
            <a:pPr lvl="1"/>
            <a:r>
              <a:rPr lang="nb-NO" dirty="0" err="1" smtClean="0">
                <a:solidFill>
                  <a:srgbClr val="000000"/>
                </a:solidFill>
              </a:rPr>
              <a:t>Sustainability</a:t>
            </a:r>
            <a:r>
              <a:rPr lang="nb-NO" dirty="0" smtClean="0">
                <a:solidFill>
                  <a:srgbClr val="000000"/>
                </a:solidFill>
              </a:rPr>
              <a:t> = bærekraft-levedyktig</a:t>
            </a:r>
          </a:p>
          <a:p>
            <a:r>
              <a:rPr lang="nb-NO" dirty="0" smtClean="0">
                <a:solidFill>
                  <a:srgbClr val="000000"/>
                </a:solidFill>
              </a:rPr>
              <a:t>POLIO</a:t>
            </a:r>
          </a:p>
          <a:p>
            <a:r>
              <a:rPr lang="nb-NO" b="1" dirty="0" smtClean="0">
                <a:solidFill>
                  <a:srgbClr val="FF0000"/>
                </a:solidFill>
              </a:rPr>
              <a:t>SIGNERE MOU= SERTIFISERING</a:t>
            </a:r>
            <a:endParaRPr lang="nb-NO" b="1" dirty="0">
              <a:solidFill>
                <a:srgbClr val="FF0000"/>
              </a:solidFill>
            </a:endParaRPr>
          </a:p>
          <a:p>
            <a:pPr lvl="1"/>
            <a:endParaRPr lang="nb-NO" dirty="0" smtClean="0"/>
          </a:p>
          <a:p>
            <a:pPr lvl="1"/>
            <a:endParaRPr lang="nb-NO" dirty="0"/>
          </a:p>
          <a:p>
            <a:pPr lvl="1"/>
            <a:endParaRPr lang="nb-NO" dirty="0"/>
          </a:p>
        </p:txBody>
      </p:sp>
    </p:spTree>
    <p:extLst>
      <p:ext uri="{BB962C8B-B14F-4D97-AF65-F5344CB8AC3E}">
        <p14:creationId xmlns:p14="http://schemas.microsoft.com/office/powerpoint/2010/main" val="274969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dirty="0" err="1" smtClean="0"/>
              <a:t>Overvåking</a:t>
            </a:r>
            <a:r>
              <a:rPr lang="en-US" sz="3200" dirty="0" smtClean="0"/>
              <a:t> </a:t>
            </a:r>
            <a:r>
              <a:rPr lang="en-US" sz="3200" dirty="0" err="1" smtClean="0"/>
              <a:t>og</a:t>
            </a:r>
            <a:r>
              <a:rPr lang="en-US" sz="3200" dirty="0" smtClean="0"/>
              <a:t> </a:t>
            </a:r>
            <a:r>
              <a:rPr lang="en-US" sz="3200" dirty="0" err="1" smtClean="0"/>
              <a:t>evaluering</a:t>
            </a:r>
            <a:endParaRPr lang="en-US" sz="3200" dirty="0" smtClean="0"/>
          </a:p>
        </p:txBody>
      </p:sp>
      <p:sp>
        <p:nvSpPr>
          <p:cNvPr id="3" name="Content Placeholder 2"/>
          <p:cNvSpPr>
            <a:spLocks noGrp="1"/>
          </p:cNvSpPr>
          <p:nvPr>
            <p:ph idx="1"/>
          </p:nvPr>
        </p:nvSpPr>
        <p:spPr>
          <a:xfrm>
            <a:off x="4648200" y="1447800"/>
            <a:ext cx="4191000" cy="2819400"/>
          </a:xfrm>
        </p:spPr>
        <p:txBody>
          <a:bodyPr/>
          <a:lstStyle/>
          <a:p>
            <a:r>
              <a:rPr lang="en-US" sz="3200" dirty="0" err="1" smtClean="0">
                <a:solidFill>
                  <a:srgbClr val="000000"/>
                </a:solidFill>
              </a:rPr>
              <a:t>Planlegging</a:t>
            </a:r>
            <a:endParaRPr lang="en-US" sz="3200" dirty="0" smtClean="0">
              <a:solidFill>
                <a:srgbClr val="000000"/>
              </a:solidFill>
            </a:endParaRPr>
          </a:p>
          <a:p>
            <a:pPr lvl="1"/>
            <a:r>
              <a:rPr lang="en-US" sz="3200" dirty="0" err="1" smtClean="0">
                <a:solidFill>
                  <a:srgbClr val="000000"/>
                </a:solidFill>
              </a:rPr>
              <a:t>Hvordan</a:t>
            </a:r>
            <a:r>
              <a:rPr lang="en-US" sz="3200" dirty="0" smtClean="0">
                <a:solidFill>
                  <a:srgbClr val="000000"/>
                </a:solidFill>
              </a:rPr>
              <a:t> </a:t>
            </a:r>
            <a:r>
              <a:rPr lang="en-US" sz="3200" dirty="0" err="1" smtClean="0">
                <a:solidFill>
                  <a:srgbClr val="000000"/>
                </a:solidFill>
              </a:rPr>
              <a:t>skal</a:t>
            </a:r>
            <a:r>
              <a:rPr lang="en-US" sz="3200" dirty="0" smtClean="0">
                <a:solidFill>
                  <a:srgbClr val="000000"/>
                </a:solidFill>
              </a:rPr>
              <a:t> vi </a:t>
            </a:r>
            <a:r>
              <a:rPr lang="en-US" sz="3200" dirty="0" err="1" smtClean="0">
                <a:solidFill>
                  <a:srgbClr val="000000"/>
                </a:solidFill>
              </a:rPr>
              <a:t>måle</a:t>
            </a:r>
            <a:r>
              <a:rPr lang="en-US" sz="3200" dirty="0" smtClean="0">
                <a:solidFill>
                  <a:srgbClr val="000000"/>
                </a:solidFill>
              </a:rPr>
              <a:t> – </a:t>
            </a:r>
            <a:r>
              <a:rPr lang="en-US" sz="3200" dirty="0" err="1" smtClean="0">
                <a:solidFill>
                  <a:srgbClr val="000000"/>
                </a:solidFill>
              </a:rPr>
              <a:t>og</a:t>
            </a:r>
            <a:r>
              <a:rPr lang="en-US" sz="3200" dirty="0" smtClean="0">
                <a:solidFill>
                  <a:srgbClr val="000000"/>
                </a:solidFill>
              </a:rPr>
              <a:t> HVA?</a:t>
            </a:r>
          </a:p>
          <a:p>
            <a:r>
              <a:rPr lang="en-US" sz="3200" dirty="0" err="1" smtClean="0">
                <a:solidFill>
                  <a:srgbClr val="000000"/>
                </a:solidFill>
              </a:rPr>
              <a:t>Må</a:t>
            </a:r>
            <a:r>
              <a:rPr lang="en-US" sz="3200" dirty="0" smtClean="0">
                <a:solidFill>
                  <a:srgbClr val="000000"/>
                </a:solidFill>
              </a:rPr>
              <a:t> ha med </a:t>
            </a:r>
            <a:r>
              <a:rPr lang="en-US" sz="3200" dirty="0" err="1" smtClean="0">
                <a:solidFill>
                  <a:srgbClr val="000000"/>
                </a:solidFill>
              </a:rPr>
              <a:t>hovedpunktene</a:t>
            </a:r>
            <a:r>
              <a:rPr lang="en-US" sz="3200" dirty="0" smtClean="0">
                <a:solidFill>
                  <a:srgbClr val="000000"/>
                </a:solidFill>
              </a:rPr>
              <a:t> </a:t>
            </a:r>
            <a:r>
              <a:rPr lang="en-US" sz="3200" dirty="0" err="1" smtClean="0">
                <a:solidFill>
                  <a:srgbClr val="000000"/>
                </a:solidFill>
              </a:rPr>
              <a:t>i</a:t>
            </a:r>
            <a:r>
              <a:rPr lang="en-US" sz="3200" dirty="0" smtClean="0">
                <a:solidFill>
                  <a:srgbClr val="000000"/>
                </a:solidFill>
              </a:rPr>
              <a:t> </a:t>
            </a:r>
            <a:r>
              <a:rPr lang="en-US" sz="3200" dirty="0" err="1" smtClean="0">
                <a:solidFill>
                  <a:srgbClr val="000000"/>
                </a:solidFill>
              </a:rPr>
              <a:t>søknaden</a:t>
            </a:r>
            <a:endParaRPr lang="en-US" sz="3200" dirty="0" smtClean="0">
              <a:solidFill>
                <a:srgbClr val="000000"/>
              </a:solidFill>
            </a:endParaRPr>
          </a:p>
          <a:p>
            <a:r>
              <a:rPr lang="en-US" sz="3200" dirty="0" err="1" smtClean="0">
                <a:solidFill>
                  <a:srgbClr val="000000"/>
                </a:solidFill>
              </a:rPr>
              <a:t>Velg</a:t>
            </a:r>
            <a:r>
              <a:rPr lang="en-US" sz="3200" dirty="0" smtClean="0">
                <a:solidFill>
                  <a:srgbClr val="000000"/>
                </a:solidFill>
              </a:rPr>
              <a:t> </a:t>
            </a:r>
            <a:r>
              <a:rPr lang="en-US" sz="3200" dirty="0" err="1" smtClean="0">
                <a:solidFill>
                  <a:srgbClr val="000000"/>
                </a:solidFill>
              </a:rPr>
              <a:t>få</a:t>
            </a:r>
            <a:r>
              <a:rPr lang="en-US" sz="3200" dirty="0" smtClean="0">
                <a:solidFill>
                  <a:srgbClr val="000000"/>
                </a:solidFill>
              </a:rPr>
              <a:t> </a:t>
            </a:r>
            <a:r>
              <a:rPr lang="en-US" sz="3200" dirty="0" err="1" smtClean="0">
                <a:solidFill>
                  <a:srgbClr val="000000"/>
                </a:solidFill>
              </a:rPr>
              <a:t>punkter</a:t>
            </a:r>
            <a:r>
              <a:rPr lang="en-US" sz="3200" dirty="0" smtClean="0">
                <a:solidFill>
                  <a:srgbClr val="000000"/>
                </a:solidFill>
              </a:rPr>
              <a:t>, </a:t>
            </a:r>
            <a:r>
              <a:rPr lang="en-US" sz="3200" dirty="0" err="1" smtClean="0">
                <a:solidFill>
                  <a:srgbClr val="000000"/>
                </a:solidFill>
              </a:rPr>
              <a:t>få</a:t>
            </a:r>
            <a:r>
              <a:rPr lang="en-US" sz="3200" dirty="0" smtClean="0">
                <a:solidFill>
                  <a:srgbClr val="000000"/>
                </a:solidFill>
              </a:rPr>
              <a:t> med </a:t>
            </a:r>
            <a:r>
              <a:rPr lang="en-US" sz="3200" dirty="0" err="1" smtClean="0">
                <a:solidFill>
                  <a:srgbClr val="000000"/>
                </a:solidFill>
              </a:rPr>
              <a:t>det</a:t>
            </a:r>
            <a:r>
              <a:rPr lang="en-US" sz="3200" dirty="0" smtClean="0">
                <a:solidFill>
                  <a:srgbClr val="000000"/>
                </a:solidFill>
              </a:rPr>
              <a:t> </a:t>
            </a:r>
            <a:r>
              <a:rPr lang="en-US" sz="3200" dirty="0" err="1" smtClean="0">
                <a:solidFill>
                  <a:srgbClr val="000000"/>
                </a:solidFill>
              </a:rPr>
              <a:t>viktigste</a:t>
            </a:r>
            <a:r>
              <a:rPr lang="en-US" sz="3200" dirty="0" smtClean="0">
                <a:solidFill>
                  <a:srgbClr val="000000"/>
                </a:solidFill>
              </a:rPr>
              <a:t> </a:t>
            </a:r>
            <a:endParaRPr lang="en-US" sz="3200" dirty="0">
              <a:solidFill>
                <a:srgbClr val="000000"/>
              </a:solidFill>
            </a:endParaRPr>
          </a:p>
          <a:p>
            <a:endParaRPr lang="en-US" dirty="0">
              <a:solidFill>
                <a:srgbClr val="000000"/>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945" r="10447"/>
          <a:stretch/>
        </p:blipFill>
        <p:spPr>
          <a:xfrm>
            <a:off x="0" y="1295400"/>
            <a:ext cx="4389783" cy="3542632"/>
          </a:xfrm>
          <a:prstGeom prst="rect">
            <a:avLst/>
          </a:prstGeom>
          <a:effectLst/>
        </p:spPr>
      </p:pic>
    </p:spTree>
    <p:extLst>
      <p:ext uri="{BB962C8B-B14F-4D97-AF65-F5344CB8AC3E}">
        <p14:creationId xmlns:p14="http://schemas.microsoft.com/office/powerpoint/2010/main" val="1430739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3200" dirty="0" smtClean="0"/>
              <a:t>Grants i </a:t>
            </a:r>
            <a:r>
              <a:rPr lang="de-CH" sz="3200" dirty="0" err="1" smtClean="0"/>
              <a:t>forhold</a:t>
            </a:r>
            <a:r>
              <a:rPr lang="de-CH" sz="3200" dirty="0" smtClean="0"/>
              <a:t> </a:t>
            </a:r>
            <a:r>
              <a:rPr lang="de-CH" sz="3200" dirty="0" err="1" smtClean="0"/>
              <a:t>til</a:t>
            </a:r>
            <a:r>
              <a:rPr lang="de-CH" sz="3200" dirty="0" smtClean="0"/>
              <a:t> </a:t>
            </a:r>
            <a:r>
              <a:rPr lang="de-CH" sz="3200" dirty="0" err="1" smtClean="0"/>
              <a:t>fokusområdene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4323162"/>
              </p:ext>
            </p:extLst>
          </p:nvPr>
        </p:nvGraphicFramePr>
        <p:xfrm>
          <a:off x="457200" y="1219200"/>
          <a:ext cx="99060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561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b="1" dirty="0" smtClean="0"/>
              <a:t>HAR VI PENGER TIL PROSJEKTER?</a:t>
            </a:r>
            <a:endParaRPr lang="nb-NO" sz="3600" b="1" dirty="0"/>
          </a:p>
        </p:txBody>
      </p:sp>
      <p:sp>
        <p:nvSpPr>
          <p:cNvPr id="3" name="Plassholder for innhold 2"/>
          <p:cNvSpPr>
            <a:spLocks noGrp="1"/>
          </p:cNvSpPr>
          <p:nvPr>
            <p:ph idx="1"/>
          </p:nvPr>
        </p:nvSpPr>
        <p:spPr/>
        <p:txBody>
          <a:bodyPr/>
          <a:lstStyle/>
          <a:p>
            <a:r>
              <a:rPr lang="nb-NO" dirty="0" smtClean="0">
                <a:solidFill>
                  <a:srgbClr val="000000"/>
                </a:solidFill>
              </a:rPr>
              <a:t>DDF – District </a:t>
            </a:r>
            <a:r>
              <a:rPr lang="nb-NO" dirty="0" err="1" smtClean="0">
                <a:solidFill>
                  <a:srgbClr val="000000"/>
                </a:solidFill>
              </a:rPr>
              <a:t>Designated</a:t>
            </a:r>
            <a:r>
              <a:rPr lang="nb-NO" dirty="0" smtClean="0">
                <a:solidFill>
                  <a:srgbClr val="000000"/>
                </a:solidFill>
              </a:rPr>
              <a:t> Fund</a:t>
            </a:r>
          </a:p>
          <a:p>
            <a:pPr lvl="1"/>
            <a:r>
              <a:rPr lang="nb-NO" dirty="0" smtClean="0">
                <a:solidFill>
                  <a:srgbClr val="000000"/>
                </a:solidFill>
              </a:rPr>
              <a:t>«sparegrisen vår» penger som brukes til klubbenes prosjekter – til polio – støtte fredsfondet mm</a:t>
            </a:r>
          </a:p>
          <a:p>
            <a:r>
              <a:rPr lang="nb-NO" dirty="0" smtClean="0">
                <a:solidFill>
                  <a:srgbClr val="000000"/>
                </a:solidFill>
              </a:rPr>
              <a:t>Distriktet har i dag USD 90.531,02 -DDF</a:t>
            </a:r>
          </a:p>
          <a:p>
            <a:r>
              <a:rPr lang="nb-NO" dirty="0" smtClean="0">
                <a:solidFill>
                  <a:srgbClr val="000000"/>
                </a:solidFill>
              </a:rPr>
              <a:t>USD 18230.- av beløpet går til </a:t>
            </a:r>
            <a:r>
              <a:rPr lang="nb-NO" dirty="0" err="1" smtClean="0">
                <a:solidFill>
                  <a:srgbClr val="000000"/>
                </a:solidFill>
              </a:rPr>
              <a:t>district</a:t>
            </a:r>
            <a:r>
              <a:rPr lang="nb-NO" dirty="0" smtClean="0">
                <a:solidFill>
                  <a:srgbClr val="000000"/>
                </a:solidFill>
              </a:rPr>
              <a:t> grant</a:t>
            </a:r>
          </a:p>
          <a:p>
            <a:r>
              <a:rPr lang="nb-NO" dirty="0" smtClean="0">
                <a:solidFill>
                  <a:srgbClr val="000000"/>
                </a:solidFill>
              </a:rPr>
              <a:t>USD 10.000 er øremerket prosjekt i Guatemala</a:t>
            </a:r>
          </a:p>
          <a:p>
            <a:r>
              <a:rPr lang="nb-NO" sz="2800" dirty="0" smtClean="0">
                <a:solidFill>
                  <a:srgbClr val="000000"/>
                </a:solidFill>
              </a:rPr>
              <a:t>USD 10.000 foreløpig avsatt til annet prosjekt</a:t>
            </a:r>
            <a:endParaRPr lang="nb-NO" sz="2800" dirty="0">
              <a:solidFill>
                <a:srgbClr val="000000"/>
              </a:solidFill>
            </a:endParaRPr>
          </a:p>
        </p:txBody>
      </p:sp>
    </p:spTree>
    <p:extLst>
      <p:ext uri="{BB962C8B-B14F-4D97-AF65-F5344CB8AC3E}">
        <p14:creationId xmlns:p14="http://schemas.microsoft.com/office/powerpoint/2010/main" val="277627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90000"/>
              </a:lnSpc>
            </a:pPr>
            <a:r>
              <a:rPr lang="en-US" altLang="ja-JP" sz="3200" dirty="0" smtClean="0"/>
              <a:t>Online </a:t>
            </a:r>
            <a:r>
              <a:rPr lang="en-US" altLang="ja-JP" sz="3200" dirty="0" err="1" smtClean="0"/>
              <a:t>søknad</a:t>
            </a:r>
            <a:endParaRPr lang="en-US" altLang="ja-JP" sz="3200" dirty="0"/>
          </a:p>
        </p:txBody>
      </p:sp>
      <p:sp>
        <p:nvSpPr>
          <p:cNvPr id="5" name="Content Placeholder 4"/>
          <p:cNvSpPr>
            <a:spLocks noGrp="1"/>
          </p:cNvSpPr>
          <p:nvPr>
            <p:ph idx="1"/>
          </p:nvPr>
        </p:nvSpPr>
        <p:spPr>
          <a:xfrm>
            <a:off x="457200" y="1219200"/>
            <a:ext cx="8229600" cy="4525963"/>
          </a:xfrm>
        </p:spPr>
        <p:txBody>
          <a:bodyPr/>
          <a:lstStyle/>
          <a:p>
            <a:r>
              <a:rPr lang="en-US" dirty="0" err="1" smtClean="0">
                <a:solidFill>
                  <a:srgbClr val="000000"/>
                </a:solidFill>
              </a:rPr>
              <a:t>Gå</a:t>
            </a:r>
            <a:r>
              <a:rPr lang="en-US" dirty="0" smtClean="0">
                <a:solidFill>
                  <a:srgbClr val="000000"/>
                </a:solidFill>
              </a:rPr>
              <a:t> inn </a:t>
            </a:r>
            <a:r>
              <a:rPr lang="en-US" dirty="0" err="1" smtClean="0">
                <a:solidFill>
                  <a:srgbClr val="000000"/>
                </a:solidFill>
              </a:rPr>
              <a:t>på</a:t>
            </a:r>
            <a:r>
              <a:rPr lang="en-US" dirty="0" smtClean="0">
                <a:solidFill>
                  <a:srgbClr val="000000"/>
                </a:solidFill>
              </a:rPr>
              <a:t> rotary.org </a:t>
            </a:r>
            <a:r>
              <a:rPr lang="en-US" dirty="0" err="1" smtClean="0">
                <a:solidFill>
                  <a:srgbClr val="000000"/>
                </a:solidFill>
              </a:rPr>
              <a:t>og</a:t>
            </a:r>
            <a:r>
              <a:rPr lang="en-US" dirty="0" smtClean="0">
                <a:solidFill>
                  <a:srgbClr val="000000"/>
                </a:solidFill>
              </a:rPr>
              <a:t> </a:t>
            </a:r>
            <a:r>
              <a:rPr lang="en-US" dirty="0" err="1" smtClean="0">
                <a:solidFill>
                  <a:srgbClr val="000000"/>
                </a:solidFill>
              </a:rPr>
              <a:t>klikk</a:t>
            </a:r>
            <a:r>
              <a:rPr lang="en-US" dirty="0" smtClean="0">
                <a:solidFill>
                  <a:srgbClr val="000000"/>
                </a:solidFill>
              </a:rPr>
              <a:t> </a:t>
            </a:r>
            <a:r>
              <a:rPr lang="en-US" dirty="0" err="1" smtClean="0">
                <a:solidFill>
                  <a:srgbClr val="000000"/>
                </a:solidFill>
              </a:rPr>
              <a:t>på</a:t>
            </a:r>
            <a:r>
              <a:rPr lang="en-US" dirty="0" smtClean="0">
                <a:solidFill>
                  <a:srgbClr val="000000"/>
                </a:solidFill>
              </a:rPr>
              <a:t> My Rotary.</a:t>
            </a:r>
            <a:endParaRPr lang="en-US" dirty="0">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3771"/>
            <a:ext cx="6400800" cy="463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876800" y="2053771"/>
            <a:ext cx="609600" cy="15602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486400" y="2438400"/>
            <a:ext cx="457200" cy="15602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958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Online </a:t>
            </a:r>
            <a:r>
              <a:rPr lang="en-US" sz="3200" dirty="0" err="1" smtClean="0"/>
              <a:t>søknadsprosess</a:t>
            </a:r>
            <a:endParaRPr lang="en-US" sz="3200" dirty="0"/>
          </a:p>
        </p:txBody>
      </p:sp>
      <p:sp>
        <p:nvSpPr>
          <p:cNvPr id="3" name="Content Placeholder 2"/>
          <p:cNvSpPr>
            <a:spLocks noGrp="1"/>
          </p:cNvSpPr>
          <p:nvPr>
            <p:ph idx="1"/>
          </p:nvPr>
        </p:nvSpPr>
        <p:spPr/>
        <p:txBody>
          <a:bodyPr lIns="64310" tIns="32155" rIns="64310" bIns="32155"/>
          <a:lstStyle/>
          <a:p>
            <a:r>
              <a:rPr lang="en-US" dirty="0" err="1" smtClean="0">
                <a:solidFill>
                  <a:srgbClr val="000000"/>
                </a:solidFill>
              </a:rPr>
              <a:t>strømlinjeformet</a:t>
            </a:r>
            <a:endParaRPr lang="en-US" dirty="0" smtClean="0">
              <a:solidFill>
                <a:srgbClr val="000000"/>
              </a:solidFill>
            </a:endParaRPr>
          </a:p>
          <a:p>
            <a:r>
              <a:rPr lang="en-US" dirty="0" err="1" smtClean="0">
                <a:solidFill>
                  <a:srgbClr val="000000"/>
                </a:solidFill>
              </a:rPr>
              <a:t>Søknadstid</a:t>
            </a:r>
            <a:r>
              <a:rPr lang="en-US" dirty="0" smtClean="0">
                <a:solidFill>
                  <a:srgbClr val="000000"/>
                </a:solidFill>
              </a:rPr>
              <a:t> </a:t>
            </a:r>
            <a:r>
              <a:rPr lang="en-US" dirty="0" err="1" smtClean="0">
                <a:solidFill>
                  <a:srgbClr val="000000"/>
                </a:solidFill>
              </a:rPr>
              <a:t>er</a:t>
            </a:r>
            <a:r>
              <a:rPr lang="en-US" dirty="0" smtClean="0">
                <a:solidFill>
                  <a:srgbClr val="000000"/>
                </a:solidFill>
              </a:rPr>
              <a:t> </a:t>
            </a:r>
            <a:r>
              <a:rPr lang="en-US" dirty="0" err="1" smtClean="0">
                <a:solidFill>
                  <a:srgbClr val="000000"/>
                </a:solidFill>
              </a:rPr>
              <a:t>kortere</a:t>
            </a:r>
            <a:endParaRPr lang="en-US" dirty="0" smtClean="0">
              <a:solidFill>
                <a:srgbClr val="000000"/>
              </a:solidFill>
            </a:endParaRPr>
          </a:p>
          <a:p>
            <a:r>
              <a:rPr lang="en-US" dirty="0" err="1" smtClean="0">
                <a:solidFill>
                  <a:srgbClr val="000000"/>
                </a:solidFill>
              </a:rPr>
              <a:t>Utbetalinger</a:t>
            </a:r>
            <a:r>
              <a:rPr lang="en-US" dirty="0" smtClean="0">
                <a:solidFill>
                  <a:srgbClr val="000000"/>
                </a:solidFill>
              </a:rPr>
              <a:t> </a:t>
            </a:r>
            <a:r>
              <a:rPr lang="en-US" dirty="0" err="1" smtClean="0">
                <a:solidFill>
                  <a:srgbClr val="000000"/>
                </a:solidFill>
              </a:rPr>
              <a:t>går</a:t>
            </a:r>
            <a:r>
              <a:rPr lang="en-US" dirty="0" smtClean="0">
                <a:solidFill>
                  <a:srgbClr val="000000"/>
                </a:solidFill>
              </a:rPr>
              <a:t> </a:t>
            </a:r>
            <a:r>
              <a:rPr lang="en-US" dirty="0" err="1" smtClean="0">
                <a:solidFill>
                  <a:srgbClr val="000000"/>
                </a:solidFill>
              </a:rPr>
              <a:t>raskere</a:t>
            </a:r>
            <a:endParaRPr lang="en-US" dirty="0" smtClean="0">
              <a:solidFill>
                <a:srgbClr val="000000"/>
              </a:solidFill>
            </a:endParaRPr>
          </a:p>
          <a:p>
            <a:r>
              <a:rPr lang="en-US" dirty="0" err="1" smtClean="0">
                <a:solidFill>
                  <a:srgbClr val="000000"/>
                </a:solidFill>
              </a:rPr>
              <a:t>Systemet</a:t>
            </a:r>
            <a:r>
              <a:rPr lang="en-US" dirty="0" smtClean="0">
                <a:solidFill>
                  <a:srgbClr val="000000"/>
                </a:solidFill>
              </a:rPr>
              <a:t> </a:t>
            </a:r>
            <a:r>
              <a:rPr lang="en-US" dirty="0" err="1" smtClean="0">
                <a:solidFill>
                  <a:srgbClr val="000000"/>
                </a:solidFill>
              </a:rPr>
              <a:t>er</a:t>
            </a:r>
            <a:r>
              <a:rPr lang="en-US" dirty="0" smtClean="0">
                <a:solidFill>
                  <a:srgbClr val="000000"/>
                </a:solidFill>
              </a:rPr>
              <a:t> hele </a:t>
            </a:r>
            <a:r>
              <a:rPr lang="en-US" dirty="0" err="1" smtClean="0">
                <a:solidFill>
                  <a:srgbClr val="000000"/>
                </a:solidFill>
              </a:rPr>
              <a:t>tiden</a:t>
            </a:r>
            <a:r>
              <a:rPr lang="en-US" dirty="0" smtClean="0">
                <a:solidFill>
                  <a:srgbClr val="000000"/>
                </a:solidFill>
              </a:rPr>
              <a:t> </a:t>
            </a:r>
            <a:r>
              <a:rPr lang="en-US" dirty="0" err="1" smtClean="0">
                <a:solidFill>
                  <a:srgbClr val="000000"/>
                </a:solidFill>
              </a:rPr>
              <a:t>gjenstand</a:t>
            </a:r>
            <a:r>
              <a:rPr lang="en-US" dirty="0" smtClean="0">
                <a:solidFill>
                  <a:srgbClr val="000000"/>
                </a:solidFill>
              </a:rPr>
              <a:t> for </a:t>
            </a:r>
            <a:r>
              <a:rPr lang="en-US" dirty="0" err="1" smtClean="0">
                <a:solidFill>
                  <a:srgbClr val="000000"/>
                </a:solidFill>
              </a:rPr>
              <a:t>justering</a:t>
            </a:r>
            <a:r>
              <a:rPr lang="en-US" dirty="0" smtClean="0">
                <a:solidFill>
                  <a:srgbClr val="000000"/>
                </a:solidFill>
              </a:rPr>
              <a:t> </a:t>
            </a:r>
            <a:r>
              <a:rPr lang="en-US" dirty="0" err="1" smtClean="0">
                <a:solidFill>
                  <a:srgbClr val="000000"/>
                </a:solidFill>
              </a:rPr>
              <a:t>og</a:t>
            </a:r>
            <a:r>
              <a:rPr lang="en-US" dirty="0" smtClean="0">
                <a:solidFill>
                  <a:srgbClr val="000000"/>
                </a:solidFill>
              </a:rPr>
              <a:t> </a:t>
            </a:r>
            <a:r>
              <a:rPr lang="en-US" dirty="0" err="1" smtClean="0">
                <a:solidFill>
                  <a:srgbClr val="000000"/>
                </a:solidFill>
              </a:rPr>
              <a:t>forbedringer</a:t>
            </a:r>
            <a:r>
              <a:rPr lang="en-US" dirty="0" smtClean="0">
                <a:solidFill>
                  <a:srgbClr val="000000"/>
                </a:solidFill>
              </a:rPr>
              <a:t>!!</a:t>
            </a:r>
          </a:p>
          <a:p>
            <a:r>
              <a:rPr lang="en-US" dirty="0" smtClean="0">
                <a:solidFill>
                  <a:srgbClr val="000000"/>
                </a:solidFill>
              </a:rPr>
              <a:t>GI TILBAKEMELDING OG GJERNE FORBEDRINGSFORSLAG</a:t>
            </a:r>
          </a:p>
          <a:p>
            <a:pPr lvl="1"/>
            <a:r>
              <a:rPr lang="en-US" dirty="0" err="1" smtClean="0">
                <a:solidFill>
                  <a:srgbClr val="000000"/>
                </a:solidFill>
              </a:rPr>
              <a:t>Kan</a:t>
            </a:r>
            <a:r>
              <a:rPr lang="en-US" dirty="0" smtClean="0">
                <a:solidFill>
                  <a:srgbClr val="000000"/>
                </a:solidFill>
              </a:rPr>
              <a:t> </a:t>
            </a:r>
            <a:r>
              <a:rPr lang="en-US" dirty="0" err="1" smtClean="0">
                <a:solidFill>
                  <a:srgbClr val="000000"/>
                </a:solidFill>
              </a:rPr>
              <a:t>sendes</a:t>
            </a:r>
            <a:r>
              <a:rPr lang="en-US" dirty="0" smtClean="0">
                <a:solidFill>
                  <a:srgbClr val="000000"/>
                </a:solidFill>
              </a:rPr>
              <a:t> via </a:t>
            </a:r>
            <a:r>
              <a:rPr lang="en-US" dirty="0" err="1" smtClean="0">
                <a:solidFill>
                  <a:srgbClr val="000000"/>
                </a:solidFill>
              </a:rPr>
              <a:t>distriktsansvarlige</a:t>
            </a:r>
            <a:r>
              <a:rPr lang="en-US" dirty="0" smtClean="0">
                <a:solidFill>
                  <a:srgbClr val="000000"/>
                </a:solidFill>
              </a:rPr>
              <a:t> (DRFC) via </a:t>
            </a:r>
            <a:r>
              <a:rPr lang="en-US" dirty="0" err="1" smtClean="0">
                <a:solidFill>
                  <a:srgbClr val="000000"/>
                </a:solidFill>
              </a:rPr>
              <a:t>soneansvarlig</a:t>
            </a:r>
            <a:r>
              <a:rPr lang="en-US" dirty="0" smtClean="0">
                <a:solidFill>
                  <a:srgbClr val="000000"/>
                </a:solidFill>
              </a:rPr>
              <a:t> (RRFC), </a:t>
            </a:r>
            <a:r>
              <a:rPr lang="en-US" dirty="0" err="1" smtClean="0">
                <a:solidFill>
                  <a:srgbClr val="000000"/>
                </a:solidFill>
              </a:rPr>
              <a:t>til</a:t>
            </a:r>
            <a:r>
              <a:rPr lang="en-US" dirty="0" smtClean="0">
                <a:solidFill>
                  <a:srgbClr val="000000"/>
                </a:solidFill>
              </a:rPr>
              <a:t> </a:t>
            </a:r>
            <a:r>
              <a:rPr lang="en-US" dirty="0" err="1" smtClean="0">
                <a:solidFill>
                  <a:srgbClr val="000000"/>
                </a:solidFill>
              </a:rPr>
              <a:t>sonens</a:t>
            </a:r>
            <a:r>
              <a:rPr lang="en-US" dirty="0" smtClean="0">
                <a:solidFill>
                  <a:srgbClr val="000000"/>
                </a:solidFill>
              </a:rPr>
              <a:t> RID (</a:t>
            </a:r>
            <a:r>
              <a:rPr lang="en-US" dirty="0" err="1" smtClean="0">
                <a:solidFill>
                  <a:srgbClr val="000000"/>
                </a:solidFill>
              </a:rPr>
              <a:t>styremedlem</a:t>
            </a:r>
            <a:r>
              <a:rPr lang="en-US" dirty="0" smtClean="0">
                <a:solidFill>
                  <a:srgbClr val="000000"/>
                </a:solidFill>
              </a:rPr>
              <a:t>) </a:t>
            </a:r>
            <a:r>
              <a:rPr lang="en-US" dirty="0" err="1" smtClean="0">
                <a:solidFill>
                  <a:srgbClr val="000000"/>
                </a:solidFill>
              </a:rPr>
              <a:t>eller</a:t>
            </a:r>
            <a:r>
              <a:rPr lang="en-US" dirty="0" smtClean="0">
                <a:solidFill>
                  <a:srgbClr val="000000"/>
                </a:solidFill>
              </a:rPr>
              <a:t> </a:t>
            </a:r>
            <a:r>
              <a:rPr lang="en-US" dirty="0" err="1" smtClean="0">
                <a:solidFill>
                  <a:srgbClr val="000000"/>
                </a:solidFill>
              </a:rPr>
              <a:t>direkte</a:t>
            </a:r>
            <a:r>
              <a:rPr lang="en-US" dirty="0" smtClean="0">
                <a:solidFill>
                  <a:srgbClr val="000000"/>
                </a:solidFill>
              </a:rPr>
              <a:t> </a:t>
            </a:r>
            <a:r>
              <a:rPr lang="en-US" dirty="0" err="1" smtClean="0">
                <a:solidFill>
                  <a:srgbClr val="000000"/>
                </a:solidFill>
              </a:rPr>
              <a:t>til</a:t>
            </a:r>
            <a:r>
              <a:rPr lang="en-US" dirty="0" smtClean="0">
                <a:solidFill>
                  <a:srgbClr val="000000"/>
                </a:solidFill>
              </a:rPr>
              <a:t> TRUSTEES med kopi </a:t>
            </a:r>
            <a:r>
              <a:rPr lang="en-US" dirty="0" err="1" smtClean="0">
                <a:solidFill>
                  <a:srgbClr val="000000"/>
                </a:solidFill>
              </a:rPr>
              <a:t>til</a:t>
            </a:r>
            <a:r>
              <a:rPr lang="en-US" dirty="0" smtClean="0">
                <a:solidFill>
                  <a:srgbClr val="000000"/>
                </a:solidFill>
              </a:rPr>
              <a:t> </a:t>
            </a:r>
            <a:r>
              <a:rPr lang="en-US" dirty="0" err="1" smtClean="0">
                <a:solidFill>
                  <a:srgbClr val="000000"/>
                </a:solidFill>
              </a:rPr>
              <a:t>ovennevnte</a:t>
            </a:r>
            <a:endParaRPr lang="en-US" dirty="0">
              <a:solidFill>
                <a:srgbClr val="000000"/>
              </a:solidFill>
            </a:endParaRPr>
          </a:p>
        </p:txBody>
      </p:sp>
    </p:spTree>
    <p:extLst>
      <p:ext uri="{BB962C8B-B14F-4D97-AF65-F5344CB8AC3E}">
        <p14:creationId xmlns:p14="http://schemas.microsoft.com/office/powerpoint/2010/main" val="126422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000" dirty="0" err="1"/>
              <a:t>Rotary</a:t>
            </a:r>
            <a:r>
              <a:rPr lang="nb-NO" sz="4000" dirty="0"/>
              <a:t> Club Central</a:t>
            </a:r>
          </a:p>
        </p:txBody>
      </p:sp>
      <p:sp>
        <p:nvSpPr>
          <p:cNvPr id="3" name="Plassholder for innhold 2"/>
          <p:cNvSpPr>
            <a:spLocks noGrp="1"/>
          </p:cNvSpPr>
          <p:nvPr>
            <p:ph idx="1"/>
          </p:nvPr>
        </p:nvSpPr>
        <p:spPr/>
        <p:txBody>
          <a:bodyPr/>
          <a:lstStyle/>
          <a:p>
            <a:r>
              <a:rPr lang="nb-NO" dirty="0" smtClean="0">
                <a:solidFill>
                  <a:srgbClr val="000000"/>
                </a:solidFill>
              </a:rPr>
              <a:t>Klubbenes verktøykasse</a:t>
            </a:r>
          </a:p>
          <a:p>
            <a:r>
              <a:rPr lang="nb-NO" dirty="0" smtClean="0">
                <a:solidFill>
                  <a:srgbClr val="000000"/>
                </a:solidFill>
              </a:rPr>
              <a:t>Informasjon </a:t>
            </a:r>
          </a:p>
          <a:p>
            <a:pPr lvl="1"/>
            <a:r>
              <a:rPr lang="nb-NO" dirty="0" smtClean="0">
                <a:solidFill>
                  <a:srgbClr val="000000"/>
                </a:solidFill>
              </a:rPr>
              <a:t>Gjennomsnittsalder</a:t>
            </a:r>
          </a:p>
          <a:p>
            <a:pPr lvl="1"/>
            <a:r>
              <a:rPr lang="nb-NO" dirty="0" smtClean="0">
                <a:solidFill>
                  <a:srgbClr val="000000"/>
                </a:solidFill>
              </a:rPr>
              <a:t>Antall medlemmer  mm</a:t>
            </a:r>
          </a:p>
          <a:p>
            <a:r>
              <a:rPr lang="nb-NO" dirty="0" smtClean="0">
                <a:solidFill>
                  <a:srgbClr val="000000"/>
                </a:solidFill>
              </a:rPr>
              <a:t>Kan se klubbenes utvikling </a:t>
            </a:r>
          </a:p>
          <a:p>
            <a:pPr lvl="1"/>
            <a:r>
              <a:rPr lang="nb-NO" dirty="0" smtClean="0">
                <a:solidFill>
                  <a:srgbClr val="000000"/>
                </a:solidFill>
              </a:rPr>
              <a:t>Når vi egne mål?</a:t>
            </a:r>
          </a:p>
          <a:p>
            <a:pPr lvl="1"/>
            <a:r>
              <a:rPr lang="nb-NO" dirty="0" smtClean="0">
                <a:solidFill>
                  <a:srgbClr val="000000"/>
                </a:solidFill>
              </a:rPr>
              <a:t>Hva betalte vi i fjor?</a:t>
            </a:r>
          </a:p>
          <a:p>
            <a:pPr lvl="1"/>
            <a:r>
              <a:rPr lang="nb-NO" dirty="0" smtClean="0">
                <a:solidFill>
                  <a:srgbClr val="000000"/>
                </a:solidFill>
              </a:rPr>
              <a:t>Hva med prosjekter </a:t>
            </a:r>
            <a:r>
              <a:rPr lang="nb-NO" dirty="0" err="1" smtClean="0">
                <a:solidFill>
                  <a:srgbClr val="000000"/>
                </a:solidFill>
              </a:rPr>
              <a:t>etc</a:t>
            </a:r>
            <a:r>
              <a:rPr lang="nb-NO" dirty="0" smtClean="0">
                <a:solidFill>
                  <a:srgbClr val="000000"/>
                </a:solidFill>
              </a:rPr>
              <a:t> </a:t>
            </a:r>
            <a:r>
              <a:rPr lang="nb-NO" dirty="0" err="1" smtClean="0">
                <a:solidFill>
                  <a:srgbClr val="000000"/>
                </a:solidFill>
              </a:rPr>
              <a:t>etc</a:t>
            </a:r>
            <a:endParaRPr lang="nb-NO" dirty="0" smtClean="0">
              <a:solidFill>
                <a:srgbClr val="000000"/>
              </a:solidFill>
            </a:endParaRPr>
          </a:p>
          <a:p>
            <a:endParaRPr lang="nb-NO" dirty="0"/>
          </a:p>
        </p:txBody>
      </p:sp>
    </p:spTree>
    <p:extLst>
      <p:ext uri="{BB962C8B-B14F-4D97-AF65-F5344CB8AC3E}">
        <p14:creationId xmlns:p14="http://schemas.microsoft.com/office/powerpoint/2010/main" val="169439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Klubbens oppgaver</a:t>
            </a:r>
            <a:endParaRPr lang="nb-NO" sz="3200" dirty="0"/>
          </a:p>
        </p:txBody>
      </p:sp>
      <p:sp>
        <p:nvSpPr>
          <p:cNvPr id="3" name="Plassholder for innhold 2"/>
          <p:cNvSpPr>
            <a:spLocks noGrp="1"/>
          </p:cNvSpPr>
          <p:nvPr>
            <p:ph idx="1"/>
          </p:nvPr>
        </p:nvSpPr>
        <p:spPr/>
        <p:txBody>
          <a:bodyPr/>
          <a:lstStyle/>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ETABLERE TRF KOMITE-bør sitte i flere år</a:t>
            </a:r>
          </a:p>
          <a:p>
            <a:pPr lvl="1"/>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Flere personer</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Sette klubbens egne mål</a:t>
            </a:r>
          </a:p>
          <a:p>
            <a:pPr lvl="1"/>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Innbetaling-prosjekter-</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Sjekke måloppnåelse</a:t>
            </a:r>
          </a:p>
          <a:p>
            <a:pPr lvl="1"/>
            <a:r>
              <a:rPr lang="nb-NO" altLang="nb-NO" sz="3600" u="sng" dirty="0">
                <a:solidFill>
                  <a:srgbClr val="090807"/>
                </a:solidFill>
                <a:latin typeface="Georgia" panose="02040502050405020303" pitchFamily="18" charset="0"/>
                <a:ea typeface="Georgia" panose="02040502050405020303" pitchFamily="18" charset="0"/>
                <a:cs typeface="Georgia" panose="02040502050405020303" pitchFamily="18" charset="0"/>
              </a:rPr>
              <a:t>Eks via </a:t>
            </a:r>
            <a:r>
              <a:rPr lang="nb-NO" altLang="nb-NO" sz="3600" u="sng" dirty="0" err="1">
                <a:solidFill>
                  <a:srgbClr val="090807"/>
                </a:solidFill>
                <a:latin typeface="Georgia" panose="02040502050405020303" pitchFamily="18" charset="0"/>
                <a:ea typeface="Georgia" panose="02040502050405020303" pitchFamily="18" charset="0"/>
                <a:cs typeface="Georgia" panose="02040502050405020303" pitchFamily="18" charset="0"/>
              </a:rPr>
              <a:t>Rotary</a:t>
            </a:r>
            <a:r>
              <a:rPr lang="nb-NO" altLang="nb-NO" sz="3600" u="sng" dirty="0">
                <a:solidFill>
                  <a:srgbClr val="090807"/>
                </a:solidFill>
                <a:latin typeface="Georgia" panose="02040502050405020303" pitchFamily="18" charset="0"/>
                <a:ea typeface="Georgia" panose="02040502050405020303" pitchFamily="18" charset="0"/>
                <a:cs typeface="Georgia" panose="02040502050405020303" pitchFamily="18" charset="0"/>
              </a:rPr>
              <a:t> Club Central</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Delta på kurs/seminar</a:t>
            </a:r>
          </a:p>
          <a:p>
            <a:pPr lvl="1"/>
            <a:r>
              <a:rPr lang="nb-NO" altLang="nb-NO" b="1" dirty="0">
                <a:solidFill>
                  <a:srgbClr val="FF0000"/>
                </a:solidFill>
                <a:latin typeface="Georgia" panose="02040502050405020303" pitchFamily="18" charset="0"/>
                <a:ea typeface="Georgia" panose="02040502050405020303" pitchFamily="18" charset="0"/>
                <a:cs typeface="Georgia" panose="02040502050405020303" pitchFamily="18" charset="0"/>
              </a:rPr>
              <a:t>FÅ HUMØR OG GLEDE INN I ROTARYARBEIDET</a:t>
            </a:r>
          </a:p>
          <a:p>
            <a:endParaRPr lang="nb-NO" dirty="0"/>
          </a:p>
        </p:txBody>
      </p:sp>
    </p:spTree>
    <p:extLst>
      <p:ext uri="{BB962C8B-B14F-4D97-AF65-F5344CB8AC3E}">
        <p14:creationId xmlns:p14="http://schemas.microsoft.com/office/powerpoint/2010/main" val="79103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z="2800" dirty="0" err="1" smtClean="0"/>
              <a:t>Fredsstudier</a:t>
            </a:r>
            <a:endParaRPr lang="en-US" sz="2800" dirty="0" smtClean="0"/>
          </a:p>
        </p:txBody>
      </p:sp>
      <p:sp>
        <p:nvSpPr>
          <p:cNvPr id="37891" name="Text Box 4"/>
          <p:cNvSpPr txBox="1">
            <a:spLocks noChangeArrowheads="1"/>
          </p:cNvSpPr>
          <p:nvPr/>
        </p:nvSpPr>
        <p:spPr bwMode="auto">
          <a:xfrm>
            <a:off x="1371600" y="4343400"/>
            <a:ext cx="7162800" cy="579438"/>
          </a:xfrm>
          <a:prstGeom prst="rect">
            <a:avLst/>
          </a:prstGeom>
          <a:noFill/>
          <a:ln w="9525">
            <a:noFill/>
            <a:miter lim="800000"/>
            <a:headEnd/>
            <a:tailEnd/>
          </a:ln>
        </p:spPr>
        <p:txBody>
          <a:bodyPr>
            <a:spAutoFit/>
          </a:bodyPr>
          <a:lstStyle/>
          <a:p>
            <a:pPr>
              <a:spcBef>
                <a:spcPct val="50000"/>
              </a:spcBef>
            </a:pPr>
            <a:endParaRPr lang="en-US"/>
          </a:p>
        </p:txBody>
      </p:sp>
      <p:pic>
        <p:nvPicPr>
          <p:cNvPr id="7" name="Picture 15" descr="24 Jan 2007 (75)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219200"/>
            <a:ext cx="1600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B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38350"/>
            <a:ext cx="2120900" cy="1314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bg1"/>
                </a:solidFill>
                <a:miter lim="800000"/>
                <a:headEnd/>
                <a:tailEnd/>
              </a14:hiddenLine>
            </a:ext>
          </a:extLst>
        </p:spPr>
      </p:pic>
      <p:pic>
        <p:nvPicPr>
          <p:cNvPr id="9" name="Picture 17" descr="UNHCR_098 revised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3775" y="3571875"/>
            <a:ext cx="3959225" cy="30575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9"/>
          <p:cNvSpPr txBox="1">
            <a:spLocks noChangeArrowheads="1"/>
          </p:cNvSpPr>
          <p:nvPr/>
        </p:nvSpPr>
        <p:spPr bwMode="auto">
          <a:xfrm>
            <a:off x="152400" y="1371600"/>
            <a:ext cx="4800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400" dirty="0">
                <a:solidFill>
                  <a:schemeClr val="tx1">
                    <a:lumMod val="75000"/>
                  </a:schemeClr>
                </a:solidFill>
                <a:effectLst>
                  <a:outerShdw blurRad="38100" dist="38100" dir="2700000" algn="tl">
                    <a:srgbClr val="C0C0C0"/>
                  </a:outerShdw>
                </a:effectLst>
                <a:latin typeface="Times New Roman" pitchFamily="18" charset="0"/>
              </a:rPr>
              <a:t> </a:t>
            </a:r>
            <a:r>
              <a:rPr lang="en-US" sz="2400" dirty="0" smtClean="0">
                <a:solidFill>
                  <a:srgbClr val="000000"/>
                </a:solidFill>
                <a:effectLst>
                  <a:outerShdw blurRad="38100" dist="38100" dir="2700000" algn="tl">
                    <a:srgbClr val="C0C0C0"/>
                  </a:outerShdw>
                </a:effectLst>
                <a:latin typeface="Times New Roman" pitchFamily="18" charset="0"/>
              </a:rPr>
              <a:t>Master </a:t>
            </a:r>
            <a:r>
              <a:rPr lang="en-US" sz="2400" dirty="0" err="1" smtClean="0">
                <a:solidFill>
                  <a:srgbClr val="000000"/>
                </a:solidFill>
                <a:effectLst>
                  <a:outerShdw blurRad="38100" dist="38100" dir="2700000" algn="tl">
                    <a:srgbClr val="C0C0C0"/>
                  </a:outerShdw>
                </a:effectLst>
                <a:latin typeface="Times New Roman" pitchFamily="18" charset="0"/>
              </a:rPr>
              <a:t>i</a:t>
            </a:r>
            <a:r>
              <a:rPr lang="en-US" sz="2400" dirty="0" smtClean="0">
                <a:solidFill>
                  <a:srgbClr val="000000"/>
                </a:solidFill>
                <a:effectLst>
                  <a:outerShdw blurRad="38100" dist="38100" dir="2700000" algn="tl">
                    <a:srgbClr val="C0C0C0"/>
                  </a:outerShdw>
                </a:effectLst>
                <a:latin typeface="Times New Roman" pitchFamily="18" charset="0"/>
              </a:rPr>
              <a:t> </a:t>
            </a:r>
            <a:r>
              <a:rPr lang="en-US" sz="2400" dirty="0" err="1" smtClean="0">
                <a:solidFill>
                  <a:srgbClr val="000000"/>
                </a:solidFill>
                <a:effectLst>
                  <a:outerShdw blurRad="38100" dist="38100" dir="2700000" algn="tl">
                    <a:srgbClr val="C0C0C0"/>
                  </a:outerShdw>
                </a:effectLst>
                <a:latin typeface="Times New Roman" pitchFamily="18" charset="0"/>
              </a:rPr>
              <a:t>fredsstudier</a:t>
            </a:r>
            <a:r>
              <a:rPr lang="en-US" sz="2400" dirty="0" smtClean="0">
                <a:solidFill>
                  <a:srgbClr val="000000"/>
                </a:solidFill>
                <a:effectLst>
                  <a:outerShdw blurRad="38100" dist="38100" dir="2700000" algn="tl">
                    <a:srgbClr val="C0C0C0"/>
                  </a:outerShdw>
                </a:effectLst>
                <a:latin typeface="Times New Roman" pitchFamily="18" charset="0"/>
              </a:rPr>
              <a:t>, </a:t>
            </a:r>
            <a:r>
              <a:rPr lang="en-US" sz="2000" dirty="0" err="1" smtClean="0">
                <a:solidFill>
                  <a:srgbClr val="000000"/>
                </a:solidFill>
                <a:effectLst>
                  <a:outerShdw blurRad="38100" dist="38100" dir="2700000" algn="tl">
                    <a:srgbClr val="C0C0C0"/>
                  </a:outerShdw>
                </a:effectLst>
                <a:latin typeface="Georgia" pitchFamily="18" charset="0"/>
              </a:rPr>
              <a:t>konfliktløsning</a:t>
            </a:r>
            <a:r>
              <a:rPr lang="en-US" sz="2000" dirty="0" smtClean="0">
                <a:solidFill>
                  <a:srgbClr val="000000"/>
                </a:solidFill>
                <a:effectLst>
                  <a:outerShdw blurRad="38100" dist="38100" dir="2700000" algn="tl">
                    <a:srgbClr val="C0C0C0"/>
                  </a:outerShdw>
                </a:effectLst>
                <a:latin typeface="Georgia" pitchFamily="18" charset="0"/>
              </a:rPr>
              <a:t> </a:t>
            </a:r>
            <a:r>
              <a:rPr lang="en-US" sz="2000" dirty="0" err="1" smtClean="0">
                <a:solidFill>
                  <a:srgbClr val="000000"/>
                </a:solidFill>
                <a:effectLst>
                  <a:outerShdw blurRad="38100" dist="38100" dir="2700000" algn="tl">
                    <a:srgbClr val="C0C0C0"/>
                  </a:outerShdw>
                </a:effectLst>
                <a:latin typeface="Georgia" pitchFamily="18" charset="0"/>
              </a:rPr>
              <a:t>og</a:t>
            </a:r>
            <a:r>
              <a:rPr lang="en-US" sz="2000" dirty="0" smtClean="0">
                <a:solidFill>
                  <a:srgbClr val="000000"/>
                </a:solidFill>
                <a:effectLst>
                  <a:outerShdw blurRad="38100" dist="38100" dir="2700000" algn="tl">
                    <a:srgbClr val="C0C0C0"/>
                  </a:outerShdw>
                </a:effectLst>
                <a:latin typeface="Georgia" pitchFamily="18" charset="0"/>
              </a:rPr>
              <a:t>  </a:t>
            </a:r>
            <a:r>
              <a:rPr lang="en-US" sz="2000" dirty="0" err="1" smtClean="0">
                <a:solidFill>
                  <a:srgbClr val="000000"/>
                </a:solidFill>
                <a:effectLst>
                  <a:outerShdw blurRad="38100" dist="38100" dir="2700000" algn="tl">
                    <a:srgbClr val="C0C0C0"/>
                  </a:outerShdw>
                </a:effectLst>
                <a:latin typeface="Georgia" pitchFamily="18" charset="0"/>
              </a:rPr>
              <a:t>internasjonale</a:t>
            </a:r>
            <a:r>
              <a:rPr lang="en-US" sz="2000" dirty="0" smtClean="0">
                <a:solidFill>
                  <a:srgbClr val="000000"/>
                </a:solidFill>
                <a:effectLst>
                  <a:outerShdw blurRad="38100" dist="38100" dir="2700000" algn="tl">
                    <a:srgbClr val="C0C0C0"/>
                  </a:outerShdw>
                </a:effectLst>
                <a:latin typeface="Georgia" pitchFamily="18" charset="0"/>
              </a:rPr>
              <a:t> </a:t>
            </a:r>
            <a:r>
              <a:rPr lang="en-US" sz="2000" dirty="0" err="1" smtClean="0">
                <a:solidFill>
                  <a:srgbClr val="000000"/>
                </a:solidFill>
                <a:effectLst>
                  <a:outerShdw blurRad="38100" dist="38100" dir="2700000" algn="tl">
                    <a:srgbClr val="C0C0C0"/>
                  </a:outerShdw>
                </a:effectLst>
                <a:latin typeface="Georgia" pitchFamily="18" charset="0"/>
              </a:rPr>
              <a:t>relasjoner</a:t>
            </a:r>
            <a:r>
              <a:rPr lang="en-US" sz="2000" dirty="0" smtClean="0">
                <a:solidFill>
                  <a:srgbClr val="000000"/>
                </a:solidFill>
                <a:effectLst>
                  <a:outerShdw blurRad="38100" dist="38100" dir="2700000" algn="tl">
                    <a:srgbClr val="C0C0C0"/>
                  </a:outerShdw>
                </a:effectLst>
                <a:latin typeface="Georgia" pitchFamily="18" charset="0"/>
              </a:rPr>
              <a:t> </a:t>
            </a:r>
          </a:p>
          <a:p>
            <a:pPr>
              <a:spcBef>
                <a:spcPct val="50000"/>
              </a:spcBef>
              <a:buFontTx/>
              <a:buChar char="•"/>
            </a:pPr>
            <a:r>
              <a:rPr lang="en-US" sz="2000" dirty="0" smtClean="0">
                <a:solidFill>
                  <a:srgbClr val="000000"/>
                </a:solidFill>
                <a:effectLst>
                  <a:outerShdw blurRad="38100" dist="38100" dir="2700000" algn="tl">
                    <a:srgbClr val="C0C0C0"/>
                  </a:outerShdw>
                </a:effectLst>
                <a:latin typeface="Georgia" pitchFamily="18" charset="0"/>
              </a:rPr>
              <a:t> </a:t>
            </a:r>
            <a:r>
              <a:rPr lang="en-US" sz="2000" dirty="0" err="1" smtClean="0">
                <a:solidFill>
                  <a:srgbClr val="000000"/>
                </a:solidFill>
                <a:effectLst>
                  <a:outerShdw blurRad="38100" dist="38100" dir="2700000" algn="tl">
                    <a:srgbClr val="C0C0C0"/>
                  </a:outerShdw>
                </a:effectLst>
                <a:latin typeface="Georgia" pitchFamily="18" charset="0"/>
              </a:rPr>
              <a:t>viktig</a:t>
            </a:r>
            <a:r>
              <a:rPr lang="en-US" sz="2000" dirty="0" smtClean="0">
                <a:solidFill>
                  <a:srgbClr val="000000"/>
                </a:solidFill>
                <a:effectLst>
                  <a:outerShdw blurRad="38100" dist="38100" dir="2700000" algn="tl">
                    <a:srgbClr val="C0C0C0"/>
                  </a:outerShdw>
                </a:effectLst>
                <a:latin typeface="Georgia" pitchFamily="18" charset="0"/>
              </a:rPr>
              <a:t>  </a:t>
            </a:r>
            <a:r>
              <a:rPr lang="en-US" sz="2000" dirty="0" err="1" smtClean="0">
                <a:solidFill>
                  <a:srgbClr val="000000"/>
                </a:solidFill>
                <a:effectLst>
                  <a:outerShdw blurRad="38100" dist="38100" dir="2700000" algn="tl">
                    <a:srgbClr val="C0C0C0"/>
                  </a:outerShdw>
                </a:effectLst>
                <a:latin typeface="Georgia" pitchFamily="18" charset="0"/>
              </a:rPr>
              <a:t>utdannelse</a:t>
            </a:r>
            <a:r>
              <a:rPr lang="en-US" sz="2000" dirty="0" smtClean="0">
                <a:solidFill>
                  <a:srgbClr val="000000"/>
                </a:solidFill>
                <a:effectLst>
                  <a:outerShdw blurRad="38100" dist="38100" dir="2700000" algn="tl">
                    <a:srgbClr val="C0C0C0"/>
                  </a:outerShdw>
                </a:effectLst>
                <a:latin typeface="Georgia" pitchFamily="18" charset="0"/>
              </a:rPr>
              <a:t> med et </a:t>
            </a:r>
            <a:r>
              <a:rPr lang="en-US" sz="2000" dirty="0" err="1" smtClean="0">
                <a:solidFill>
                  <a:srgbClr val="000000"/>
                </a:solidFill>
                <a:effectLst>
                  <a:outerShdw blurRad="38100" dist="38100" dir="2700000" algn="tl">
                    <a:srgbClr val="C0C0C0"/>
                  </a:outerShdw>
                </a:effectLst>
                <a:latin typeface="Georgia" pitchFamily="18" charset="0"/>
              </a:rPr>
              <a:t>stort</a:t>
            </a:r>
            <a:r>
              <a:rPr lang="en-US" sz="2000" dirty="0" smtClean="0">
                <a:solidFill>
                  <a:srgbClr val="000000"/>
                </a:solidFill>
                <a:effectLst>
                  <a:outerShdw blurRad="38100" dist="38100" dir="2700000" algn="tl">
                    <a:srgbClr val="C0C0C0"/>
                  </a:outerShdw>
                </a:effectLst>
                <a:latin typeface="Georgia" pitchFamily="18" charset="0"/>
              </a:rPr>
              <a:t> specter </a:t>
            </a:r>
            <a:r>
              <a:rPr lang="en-US" sz="2000" dirty="0" err="1" smtClean="0">
                <a:solidFill>
                  <a:srgbClr val="000000"/>
                </a:solidFill>
                <a:effectLst>
                  <a:outerShdw blurRad="38100" dist="38100" dir="2700000" algn="tl">
                    <a:srgbClr val="C0C0C0"/>
                  </a:outerShdw>
                </a:effectLst>
                <a:latin typeface="Georgia" pitchFamily="18" charset="0"/>
              </a:rPr>
              <a:t>av</a:t>
            </a:r>
            <a:r>
              <a:rPr lang="en-US" sz="2000" dirty="0" smtClean="0">
                <a:solidFill>
                  <a:srgbClr val="000000"/>
                </a:solidFill>
                <a:effectLst>
                  <a:outerShdw blurRad="38100" dist="38100" dir="2700000" algn="tl">
                    <a:srgbClr val="C0C0C0"/>
                  </a:outerShdw>
                </a:effectLst>
                <a:latin typeface="Georgia" pitchFamily="18" charset="0"/>
              </a:rPr>
              <a:t> </a:t>
            </a:r>
            <a:r>
              <a:rPr lang="en-US" sz="2000" dirty="0" err="1" smtClean="0">
                <a:solidFill>
                  <a:srgbClr val="000000"/>
                </a:solidFill>
                <a:effectLst>
                  <a:outerShdw blurRad="38100" dist="38100" dir="2700000" algn="tl">
                    <a:srgbClr val="C0C0C0"/>
                  </a:outerShdw>
                </a:effectLst>
                <a:latin typeface="Georgia" pitchFamily="18" charset="0"/>
              </a:rPr>
              <a:t>arbeidsområder</a:t>
            </a:r>
            <a:endParaRPr lang="en-US" sz="2000" dirty="0" smtClean="0">
              <a:solidFill>
                <a:srgbClr val="000000"/>
              </a:solidFill>
              <a:effectLst>
                <a:outerShdw blurRad="38100" dist="38100" dir="2700000" algn="tl">
                  <a:srgbClr val="C0C0C0"/>
                </a:outerShdw>
              </a:effectLst>
              <a:latin typeface="Georgia" pitchFamily="18" charset="0"/>
            </a:endParaRPr>
          </a:p>
          <a:p>
            <a:pPr>
              <a:spcBef>
                <a:spcPct val="50000"/>
              </a:spcBef>
              <a:buFontTx/>
              <a:buChar char="•"/>
            </a:pPr>
            <a:r>
              <a:rPr lang="en-US" sz="2400" dirty="0" smtClean="0">
                <a:solidFill>
                  <a:srgbClr val="000000"/>
                </a:solidFill>
                <a:effectLst>
                  <a:outerShdw blurRad="38100" dist="38100" dir="2700000" algn="tl">
                    <a:srgbClr val="C0C0C0"/>
                  </a:outerShdw>
                </a:effectLst>
                <a:latin typeface="Georgia" pitchFamily="18" charset="0"/>
              </a:rPr>
              <a:t> 7 </a:t>
            </a:r>
            <a:r>
              <a:rPr lang="en-US" sz="2400" dirty="0" err="1" smtClean="0">
                <a:solidFill>
                  <a:srgbClr val="000000"/>
                </a:solidFill>
                <a:effectLst>
                  <a:outerShdw blurRad="38100" dist="38100" dir="2700000" algn="tl">
                    <a:srgbClr val="C0C0C0"/>
                  </a:outerShdw>
                </a:effectLst>
                <a:latin typeface="Georgia" pitchFamily="18" charset="0"/>
              </a:rPr>
              <a:t>universiteter</a:t>
            </a:r>
            <a:r>
              <a:rPr lang="en-US" sz="2400" dirty="0" smtClean="0">
                <a:solidFill>
                  <a:srgbClr val="000000"/>
                </a:solidFill>
                <a:effectLst>
                  <a:outerShdw blurRad="38100" dist="38100" dir="2700000" algn="tl">
                    <a:srgbClr val="C0C0C0"/>
                  </a:outerShdw>
                </a:effectLst>
                <a:latin typeface="Georgia" pitchFamily="18" charset="0"/>
              </a:rPr>
              <a:t> over hele </a:t>
            </a:r>
            <a:r>
              <a:rPr lang="en-US" sz="2400" dirty="0" err="1" smtClean="0">
                <a:solidFill>
                  <a:srgbClr val="000000"/>
                </a:solidFill>
                <a:effectLst>
                  <a:outerShdw blurRad="38100" dist="38100" dir="2700000" algn="tl">
                    <a:srgbClr val="C0C0C0"/>
                  </a:outerShdw>
                </a:effectLst>
                <a:latin typeface="Georgia" pitchFamily="18" charset="0"/>
              </a:rPr>
              <a:t>verden</a:t>
            </a:r>
            <a:endParaRPr lang="en-US" sz="2000" dirty="0">
              <a:solidFill>
                <a:srgbClr val="000000"/>
              </a:solidFill>
              <a:effectLst>
                <a:outerShdw blurRad="38100" dist="38100" dir="2700000" algn="tl">
                  <a:srgbClr val="C0C0C0"/>
                </a:outerShdw>
              </a:effectLst>
              <a:latin typeface="Georgia" pitchFamily="18" charset="0"/>
            </a:endParaRPr>
          </a:p>
          <a:p>
            <a:pPr>
              <a:spcBef>
                <a:spcPct val="50000"/>
              </a:spcBef>
              <a:buFontTx/>
              <a:buChar char="•"/>
            </a:pPr>
            <a:r>
              <a:rPr lang="en-US" sz="2400" dirty="0">
                <a:solidFill>
                  <a:srgbClr val="000000"/>
                </a:solidFill>
                <a:effectLst>
                  <a:outerShdw blurRad="38100" dist="38100" dir="2700000" algn="tl">
                    <a:srgbClr val="C0C0C0"/>
                  </a:outerShdw>
                </a:effectLst>
                <a:latin typeface="Georgia" pitchFamily="18" charset="0"/>
              </a:rPr>
              <a:t> </a:t>
            </a:r>
            <a:r>
              <a:rPr lang="en-US" sz="2400" dirty="0" err="1" smtClean="0">
                <a:solidFill>
                  <a:srgbClr val="000000"/>
                </a:solidFill>
                <a:effectLst>
                  <a:outerShdw blurRad="38100" dist="38100" dir="2700000" algn="tl">
                    <a:srgbClr val="C0C0C0"/>
                  </a:outerShdw>
                </a:effectLst>
                <a:latin typeface="Georgia" pitchFamily="18" charset="0"/>
              </a:rPr>
              <a:t>Opp</a:t>
            </a:r>
            <a:r>
              <a:rPr lang="en-US" sz="2400" dirty="0" smtClean="0">
                <a:solidFill>
                  <a:srgbClr val="000000"/>
                </a:solidFill>
                <a:effectLst>
                  <a:outerShdw blurRad="38100" dist="38100" dir="2700000" algn="tl">
                    <a:srgbClr val="C0C0C0"/>
                  </a:outerShdw>
                </a:effectLst>
                <a:latin typeface="Georgia" pitchFamily="18" charset="0"/>
              </a:rPr>
              <a:t> </a:t>
            </a:r>
            <a:r>
              <a:rPr lang="en-US" sz="2400" dirty="0" err="1" smtClean="0">
                <a:solidFill>
                  <a:srgbClr val="000000"/>
                </a:solidFill>
                <a:effectLst>
                  <a:outerShdw blurRad="38100" dist="38100" dir="2700000" algn="tl">
                    <a:srgbClr val="C0C0C0"/>
                  </a:outerShdw>
                </a:effectLst>
                <a:latin typeface="Georgia" pitchFamily="18" charset="0"/>
              </a:rPr>
              <a:t>til</a:t>
            </a:r>
            <a:r>
              <a:rPr lang="en-US" sz="2400" dirty="0" smtClean="0">
                <a:solidFill>
                  <a:srgbClr val="000000"/>
                </a:solidFill>
                <a:effectLst>
                  <a:outerShdw blurRad="38100" dist="38100" dir="2700000" algn="tl">
                    <a:srgbClr val="C0C0C0"/>
                  </a:outerShdw>
                </a:effectLst>
                <a:latin typeface="Georgia" pitchFamily="18" charset="0"/>
              </a:rPr>
              <a:t> 100 “</a:t>
            </a:r>
            <a:r>
              <a:rPr lang="en-US" sz="2400" dirty="0" err="1" smtClean="0">
                <a:solidFill>
                  <a:srgbClr val="000000"/>
                </a:solidFill>
                <a:effectLst>
                  <a:outerShdw blurRad="38100" dist="38100" dir="2700000" algn="tl">
                    <a:srgbClr val="C0C0C0"/>
                  </a:outerShdw>
                </a:effectLst>
                <a:latin typeface="Georgia" pitchFamily="18" charset="0"/>
              </a:rPr>
              <a:t>fredsstudenter</a:t>
            </a:r>
            <a:r>
              <a:rPr lang="en-US" sz="2400" dirty="0" smtClean="0">
                <a:solidFill>
                  <a:srgbClr val="000000"/>
                </a:solidFill>
                <a:effectLst>
                  <a:outerShdw blurRad="38100" dist="38100" dir="2700000" algn="tl">
                    <a:srgbClr val="C0C0C0"/>
                  </a:outerShdw>
                </a:effectLst>
                <a:latin typeface="Georgia" pitchFamily="18" charset="0"/>
              </a:rPr>
              <a:t>”  </a:t>
            </a:r>
            <a:r>
              <a:rPr lang="en-US" sz="2400" dirty="0" err="1" smtClean="0">
                <a:solidFill>
                  <a:srgbClr val="000000"/>
                </a:solidFill>
                <a:effectLst>
                  <a:outerShdw blurRad="38100" dist="38100" dir="2700000" algn="tl">
                    <a:srgbClr val="C0C0C0"/>
                  </a:outerShdw>
                </a:effectLst>
                <a:latin typeface="Georgia" pitchFamily="18" charset="0"/>
              </a:rPr>
              <a:t>får</a:t>
            </a:r>
            <a:r>
              <a:rPr lang="en-US" sz="2400" dirty="0" smtClean="0">
                <a:solidFill>
                  <a:srgbClr val="000000"/>
                </a:solidFill>
                <a:effectLst>
                  <a:outerShdw blurRad="38100" dist="38100" dir="2700000" algn="tl">
                    <a:srgbClr val="C0C0C0"/>
                  </a:outerShdw>
                </a:effectLst>
                <a:latin typeface="Georgia" pitchFamily="18" charset="0"/>
              </a:rPr>
              <a:t> </a:t>
            </a:r>
            <a:r>
              <a:rPr lang="en-US" sz="2400" dirty="0" err="1" smtClean="0">
                <a:solidFill>
                  <a:srgbClr val="000000"/>
                </a:solidFill>
                <a:effectLst>
                  <a:outerShdw blurRad="38100" dist="38100" dir="2700000" algn="tl">
                    <a:srgbClr val="C0C0C0"/>
                  </a:outerShdw>
                </a:effectLst>
                <a:latin typeface="Georgia" pitchFamily="18" charset="0"/>
              </a:rPr>
              <a:t>muligheten</a:t>
            </a:r>
            <a:r>
              <a:rPr lang="en-US" sz="2400" dirty="0" smtClean="0">
                <a:solidFill>
                  <a:srgbClr val="000000"/>
                </a:solidFill>
                <a:effectLst>
                  <a:outerShdw blurRad="38100" dist="38100" dir="2700000" algn="tl">
                    <a:srgbClr val="C0C0C0"/>
                  </a:outerShdw>
                </a:effectLst>
                <a:latin typeface="Georgia" pitchFamily="18" charset="0"/>
              </a:rPr>
              <a:t> </a:t>
            </a:r>
            <a:r>
              <a:rPr lang="en-US" sz="2400" dirty="0" err="1" smtClean="0">
                <a:solidFill>
                  <a:srgbClr val="000000"/>
                </a:solidFill>
                <a:effectLst>
                  <a:outerShdw blurRad="38100" dist="38100" dir="2700000" algn="tl">
                    <a:srgbClr val="C0C0C0"/>
                  </a:outerShdw>
                </a:effectLst>
                <a:latin typeface="Georgia" pitchFamily="18" charset="0"/>
              </a:rPr>
              <a:t>hvert</a:t>
            </a:r>
            <a:r>
              <a:rPr lang="en-US" sz="2400" dirty="0" smtClean="0">
                <a:solidFill>
                  <a:srgbClr val="000000"/>
                </a:solidFill>
                <a:effectLst>
                  <a:outerShdw blurRad="38100" dist="38100" dir="2700000" algn="tl">
                    <a:srgbClr val="C0C0C0"/>
                  </a:outerShdw>
                </a:effectLst>
                <a:latin typeface="Georgia" pitchFamily="18" charset="0"/>
              </a:rPr>
              <a:t> </a:t>
            </a:r>
            <a:r>
              <a:rPr lang="en-US" sz="2400" dirty="0" err="1" smtClean="0">
                <a:solidFill>
                  <a:srgbClr val="000000"/>
                </a:solidFill>
                <a:effectLst>
                  <a:outerShdw blurRad="38100" dist="38100" dir="2700000" algn="tl">
                    <a:srgbClr val="C0C0C0"/>
                  </a:outerShdw>
                </a:effectLst>
                <a:latin typeface="Georgia" pitchFamily="18" charset="0"/>
              </a:rPr>
              <a:t>år</a:t>
            </a:r>
            <a:endParaRPr lang="en-US" sz="2400" dirty="0" smtClean="0">
              <a:solidFill>
                <a:srgbClr val="000000"/>
              </a:solidFill>
              <a:effectLst>
                <a:outerShdw blurRad="38100" dist="38100" dir="2700000" algn="tl">
                  <a:srgbClr val="C0C0C0"/>
                </a:outerShdw>
              </a:effectLst>
              <a:latin typeface="Georgia" pitchFamily="18" charset="0"/>
            </a:endParaRPr>
          </a:p>
          <a:p>
            <a:pPr>
              <a:spcBef>
                <a:spcPct val="50000"/>
              </a:spcBef>
              <a:buFontTx/>
              <a:buChar char="•"/>
            </a:pPr>
            <a:endParaRPr lang="en-US" sz="2000" dirty="0">
              <a:solidFill>
                <a:schemeClr val="tx1">
                  <a:lumMod val="75000"/>
                </a:schemeClr>
              </a:solidFill>
              <a:effectLst>
                <a:outerShdw blurRad="38100" dist="38100" dir="2700000" algn="tl">
                  <a:srgbClr val="C0C0C0"/>
                </a:outerShdw>
              </a:effectLst>
              <a:latin typeface="Georgia" pitchFamily="18" charset="0"/>
            </a:endParaRPr>
          </a:p>
        </p:txBody>
      </p:sp>
    </p:spTree>
    <p:extLst>
      <p:ext uri="{BB962C8B-B14F-4D97-AF65-F5344CB8AC3E}">
        <p14:creationId xmlns:p14="http://schemas.microsoft.com/office/powerpoint/2010/main" val="157032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TRF komiteen i distrikt 2290</a:t>
            </a:r>
            <a:endParaRPr lang="nb-NO" sz="3200" dirty="0"/>
          </a:p>
        </p:txBody>
      </p:sp>
      <p:sp>
        <p:nvSpPr>
          <p:cNvPr id="3" name="Plassholder for innhold 2"/>
          <p:cNvSpPr>
            <a:spLocks noGrp="1"/>
          </p:cNvSpPr>
          <p:nvPr>
            <p:ph idx="1"/>
          </p:nvPr>
        </p:nvSpPr>
        <p:spPr/>
        <p:txBody>
          <a:bodyPr/>
          <a:lstStyle/>
          <a:p>
            <a:endParaRPr lang="nb-NO" altLang="nb-NO" dirty="0" smtClean="0">
              <a:solidFill>
                <a:srgbClr val="090807"/>
              </a:solidFill>
              <a:latin typeface="Georgia" panose="02040502050405020303" pitchFamily="18" charset="0"/>
              <a:ea typeface="Georgia" panose="02040502050405020303" pitchFamily="18" charset="0"/>
              <a:cs typeface="Georgia" panose="02040502050405020303" pitchFamily="18" charset="0"/>
            </a:endParaRPr>
          </a:p>
          <a:p>
            <a:r>
              <a:rPr lang="nb-NO" altLang="nb-NO" dirty="0" smtClean="0">
                <a:solidFill>
                  <a:srgbClr val="090807"/>
                </a:solidFill>
                <a:latin typeface="Georgia" panose="02040502050405020303" pitchFamily="18" charset="0"/>
                <a:ea typeface="Georgia" panose="02040502050405020303" pitchFamily="18" charset="0"/>
                <a:cs typeface="Georgia" panose="02040502050405020303" pitchFamily="18" charset="0"/>
              </a:rPr>
              <a:t>DRFC </a:t>
            </a:r>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 Edrund Olaisen, Langesund</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DGSC – Dag Helge Tvedt, Stavern</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Controller – Svein Tore Stiansen, Risør</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Polio – Ingrid </a:t>
            </a:r>
            <a:r>
              <a:rPr lang="nb-NO" altLang="nb-NO" dirty="0" err="1">
                <a:solidFill>
                  <a:srgbClr val="090807"/>
                </a:solidFill>
                <a:latin typeface="Georgia" panose="02040502050405020303" pitchFamily="18" charset="0"/>
                <a:ea typeface="Georgia" panose="02040502050405020303" pitchFamily="18" charset="0"/>
                <a:cs typeface="Georgia" panose="02040502050405020303" pitchFamily="18" charset="0"/>
              </a:rPr>
              <a:t>Grandum</a:t>
            </a:r>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 Berget</a:t>
            </a:r>
          </a:p>
          <a:p>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DGE </a:t>
            </a:r>
            <a:r>
              <a:rPr lang="nb-NO" altLang="nb-NO" dirty="0" smtClean="0">
                <a:solidFill>
                  <a:srgbClr val="090807"/>
                </a:solidFill>
                <a:latin typeface="Georgia" panose="02040502050405020303" pitchFamily="18" charset="0"/>
                <a:ea typeface="Georgia" panose="02040502050405020303" pitchFamily="18" charset="0"/>
                <a:cs typeface="Georgia" panose="02040502050405020303" pitchFamily="18" charset="0"/>
              </a:rPr>
              <a:t>–Bjørn </a:t>
            </a:r>
            <a:r>
              <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rPr>
              <a:t>Aas, Stavern</a:t>
            </a:r>
          </a:p>
          <a:p>
            <a:endParaRPr lang="nb-NO" dirty="0"/>
          </a:p>
          <a:p>
            <a:endParaRPr lang="nb-NO" altLang="nb-NO" dirty="0">
              <a:solidFill>
                <a:srgbClr val="090807"/>
              </a:solidFill>
              <a:latin typeface="Georgia" panose="02040502050405020303" pitchFamily="18"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100678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000" dirty="0" smtClean="0"/>
              <a:t>Sertifiseringskursene skal sikre at klubbene:</a:t>
            </a:r>
            <a:endParaRPr lang="nb-NO" sz="4000" dirty="0"/>
          </a:p>
        </p:txBody>
      </p:sp>
      <p:sp>
        <p:nvSpPr>
          <p:cNvPr id="3" name="Plassholder for innhold 2"/>
          <p:cNvSpPr>
            <a:spLocks noGrp="1"/>
          </p:cNvSpPr>
          <p:nvPr>
            <p:ph idx="1"/>
          </p:nvPr>
        </p:nvSpPr>
        <p:spPr/>
        <p:txBody>
          <a:bodyPr/>
          <a:lstStyle/>
          <a:p>
            <a:pPr>
              <a:buFontTx/>
              <a:buChar char="•"/>
            </a:pPr>
            <a:r>
              <a:rPr lang="en-US" altLang="ko-KR" dirty="0" err="1" smtClean="0">
                <a:solidFill>
                  <a:srgbClr val="000000"/>
                </a:solidFill>
                <a:ea typeface="Gulim" panose="020B0600000101010101" pitchFamily="34" charset="-127"/>
              </a:rPr>
              <a:t>Har</a:t>
            </a:r>
            <a:r>
              <a:rPr lang="en-US" altLang="ko-KR" dirty="0" smtClean="0">
                <a:solidFill>
                  <a:srgbClr val="000000"/>
                </a:solidFill>
                <a:ea typeface="Gulim" panose="020B0600000101010101" pitchFamily="34" charset="-127"/>
              </a:rPr>
              <a:t> </a:t>
            </a:r>
            <a:r>
              <a:rPr lang="en-US" altLang="ko-KR" dirty="0">
                <a:solidFill>
                  <a:srgbClr val="000000"/>
                </a:solidFill>
                <a:ea typeface="Gulim" panose="020B0600000101010101" pitchFamily="34" charset="-127"/>
              </a:rPr>
              <a:t>god </a:t>
            </a:r>
            <a:r>
              <a:rPr lang="en-US" altLang="ko-KR" dirty="0" err="1">
                <a:solidFill>
                  <a:srgbClr val="000000"/>
                </a:solidFill>
                <a:ea typeface="Gulim" panose="020B0600000101010101" pitchFamily="34" charset="-127"/>
              </a:rPr>
              <a:t>økonomisk</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kontroll</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i</a:t>
            </a:r>
            <a:r>
              <a:rPr lang="en-US" altLang="ko-KR" dirty="0">
                <a:solidFill>
                  <a:srgbClr val="000000"/>
                </a:solidFill>
                <a:ea typeface="Gulim" panose="020B0600000101010101" pitchFamily="34" charset="-127"/>
              </a:rPr>
              <a:t> </a:t>
            </a:r>
            <a:r>
              <a:rPr lang="en-US" altLang="ko-KR" dirty="0" err="1" smtClean="0">
                <a:solidFill>
                  <a:srgbClr val="000000"/>
                </a:solidFill>
                <a:ea typeface="Gulim" panose="020B0600000101010101" pitchFamily="34" charset="-127"/>
              </a:rPr>
              <a:t>prosjektene</a:t>
            </a:r>
            <a:endParaRPr lang="en-US" altLang="ko-KR" dirty="0" smtClean="0">
              <a:solidFill>
                <a:srgbClr val="000000"/>
              </a:solidFill>
              <a:ea typeface="Gulim" panose="020B0600000101010101" pitchFamily="34" charset="-127"/>
            </a:endParaRPr>
          </a:p>
          <a:p>
            <a:pPr>
              <a:buFontTx/>
              <a:buChar char="•"/>
            </a:pPr>
            <a:r>
              <a:rPr lang="en-US" altLang="ko-KR" dirty="0" err="1" smtClean="0">
                <a:solidFill>
                  <a:srgbClr val="000000"/>
                </a:solidFill>
                <a:ea typeface="Gulim" panose="020B0600000101010101" pitchFamily="34" charset="-127"/>
              </a:rPr>
              <a:t>Gjennomfører</a:t>
            </a:r>
            <a:r>
              <a:rPr lang="en-US" altLang="ko-KR" dirty="0" smtClean="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prosjekter</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på</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en</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ryddig</a:t>
            </a:r>
            <a:r>
              <a:rPr lang="en-US" altLang="ko-KR" dirty="0">
                <a:solidFill>
                  <a:srgbClr val="000000"/>
                </a:solidFill>
                <a:ea typeface="Gulim" panose="020B0600000101010101" pitchFamily="34" charset="-127"/>
              </a:rPr>
              <a:t> </a:t>
            </a:r>
            <a:r>
              <a:rPr lang="en-US" altLang="ko-KR" dirty="0" err="1" smtClean="0">
                <a:solidFill>
                  <a:srgbClr val="000000"/>
                </a:solidFill>
                <a:ea typeface="Gulim" panose="020B0600000101010101" pitchFamily="34" charset="-127"/>
              </a:rPr>
              <a:t>måte</a:t>
            </a:r>
            <a:endParaRPr lang="en-US" altLang="ko-KR" dirty="0" smtClean="0">
              <a:solidFill>
                <a:srgbClr val="000000"/>
              </a:solidFill>
              <a:ea typeface="Gulim" panose="020B0600000101010101" pitchFamily="34" charset="-127"/>
            </a:endParaRPr>
          </a:p>
          <a:p>
            <a:pPr lvl="1">
              <a:buFontTx/>
              <a:buChar char="•"/>
            </a:pPr>
            <a:r>
              <a:rPr lang="en-US" altLang="ko-KR" dirty="0" smtClean="0">
                <a:solidFill>
                  <a:srgbClr val="FF0000"/>
                </a:solidFill>
                <a:ea typeface="Gulim" panose="020B0600000101010101" pitchFamily="34" charset="-127"/>
              </a:rPr>
              <a:t>Controller AG </a:t>
            </a:r>
            <a:r>
              <a:rPr lang="en-US" altLang="ko-KR" dirty="0" err="1" smtClean="0">
                <a:solidFill>
                  <a:srgbClr val="FF0000"/>
                </a:solidFill>
                <a:ea typeface="Gulim" panose="020B0600000101010101" pitchFamily="34" charset="-127"/>
              </a:rPr>
              <a:t>Svein</a:t>
            </a:r>
            <a:r>
              <a:rPr lang="en-US" altLang="ko-KR" dirty="0" smtClean="0">
                <a:solidFill>
                  <a:srgbClr val="FF0000"/>
                </a:solidFill>
                <a:ea typeface="Gulim" panose="020B0600000101010101" pitchFamily="34" charset="-127"/>
              </a:rPr>
              <a:t> Tore </a:t>
            </a:r>
            <a:r>
              <a:rPr lang="en-US" altLang="ko-KR" dirty="0" err="1" smtClean="0">
                <a:solidFill>
                  <a:srgbClr val="FF0000"/>
                </a:solidFill>
                <a:ea typeface="Gulim" panose="020B0600000101010101" pitchFamily="34" charset="-127"/>
              </a:rPr>
              <a:t>Stiansen</a:t>
            </a:r>
            <a:endParaRPr lang="en-US" altLang="ko-KR" dirty="0">
              <a:solidFill>
                <a:srgbClr val="FF0000"/>
              </a:solidFill>
              <a:ea typeface="Gulim" panose="020B0600000101010101" pitchFamily="34" charset="-127"/>
            </a:endParaRPr>
          </a:p>
          <a:p>
            <a:pPr>
              <a:buFontTx/>
              <a:buChar char="•"/>
            </a:pPr>
            <a:r>
              <a:rPr lang="en-US" altLang="ko-KR" dirty="0" err="1">
                <a:solidFill>
                  <a:srgbClr val="000000"/>
                </a:solidFill>
                <a:ea typeface="Gulim" panose="020B0600000101010101" pitchFamily="34" charset="-127"/>
              </a:rPr>
              <a:t>Lærer</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og</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bruker</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tekniske</a:t>
            </a:r>
            <a:r>
              <a:rPr lang="en-US" altLang="ko-KR" dirty="0">
                <a:solidFill>
                  <a:srgbClr val="000000"/>
                </a:solidFill>
                <a:ea typeface="Gulim" panose="020B0600000101010101" pitchFamily="34" charset="-127"/>
              </a:rPr>
              <a:t> </a:t>
            </a:r>
            <a:r>
              <a:rPr lang="en-US" altLang="ko-KR" dirty="0" err="1" smtClean="0">
                <a:solidFill>
                  <a:srgbClr val="000000"/>
                </a:solidFill>
                <a:ea typeface="Gulim" panose="020B0600000101010101" pitchFamily="34" charset="-127"/>
              </a:rPr>
              <a:t>løsninger</a:t>
            </a:r>
            <a:r>
              <a:rPr lang="en-US" altLang="ko-KR" dirty="0" smtClean="0">
                <a:solidFill>
                  <a:srgbClr val="000000"/>
                </a:solidFill>
                <a:ea typeface="Gulim" panose="020B0600000101010101" pitchFamily="34" charset="-127"/>
              </a:rPr>
              <a:t>-</a:t>
            </a:r>
          </a:p>
          <a:p>
            <a:pPr lvl="1">
              <a:buFontTx/>
              <a:buChar char="•"/>
            </a:pPr>
            <a:r>
              <a:rPr lang="en-US" altLang="ko-KR" dirty="0" smtClean="0">
                <a:solidFill>
                  <a:srgbClr val="FF0000"/>
                </a:solidFill>
                <a:ea typeface="Gulim" panose="020B0600000101010101" pitchFamily="34" charset="-127"/>
              </a:rPr>
              <a:t>DICO Tor </a:t>
            </a:r>
            <a:r>
              <a:rPr lang="en-US" altLang="ko-KR" dirty="0" err="1" smtClean="0">
                <a:solidFill>
                  <a:srgbClr val="FF0000"/>
                </a:solidFill>
                <a:ea typeface="Gulim" panose="020B0600000101010101" pitchFamily="34" charset="-127"/>
              </a:rPr>
              <a:t>Endre</a:t>
            </a:r>
            <a:r>
              <a:rPr lang="en-US" altLang="ko-KR" dirty="0" smtClean="0">
                <a:solidFill>
                  <a:srgbClr val="FF0000"/>
                </a:solidFill>
                <a:ea typeface="Gulim" panose="020B0600000101010101" pitchFamily="34" charset="-127"/>
              </a:rPr>
              <a:t> Bakken </a:t>
            </a:r>
            <a:r>
              <a:rPr lang="en-US" altLang="ko-KR" dirty="0" err="1" smtClean="0">
                <a:solidFill>
                  <a:srgbClr val="FF0000"/>
                </a:solidFill>
                <a:ea typeface="Gulim" panose="020B0600000101010101" pitchFamily="34" charset="-127"/>
              </a:rPr>
              <a:t>m.fl</a:t>
            </a:r>
            <a:r>
              <a:rPr lang="en-US" altLang="ko-KR" dirty="0" smtClean="0">
                <a:solidFill>
                  <a:srgbClr val="FF0000"/>
                </a:solidFill>
                <a:ea typeface="Gulim" panose="020B0600000101010101" pitchFamily="34" charset="-127"/>
              </a:rPr>
              <a:t>.</a:t>
            </a:r>
            <a:endParaRPr lang="en-US" altLang="ko-KR" dirty="0">
              <a:solidFill>
                <a:srgbClr val="FF0000"/>
              </a:solidFill>
              <a:ea typeface="Gulim" panose="020B0600000101010101" pitchFamily="34" charset="-127"/>
            </a:endParaRPr>
          </a:p>
          <a:p>
            <a:pPr>
              <a:buFontTx/>
              <a:buChar char="•"/>
            </a:pPr>
            <a:r>
              <a:rPr lang="en-US" altLang="ko-KR" dirty="0" err="1">
                <a:solidFill>
                  <a:srgbClr val="000000"/>
                </a:solidFill>
                <a:ea typeface="Gulim" panose="020B0600000101010101" pitchFamily="34" charset="-127"/>
              </a:rPr>
              <a:t>Har</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prosjekter</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som</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dekker</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reelle</a:t>
            </a:r>
            <a:r>
              <a:rPr lang="en-US" altLang="ko-KR" dirty="0">
                <a:solidFill>
                  <a:srgbClr val="000000"/>
                </a:solidFill>
                <a:ea typeface="Gulim" panose="020B0600000101010101" pitchFamily="34" charset="-127"/>
              </a:rPr>
              <a:t> </a:t>
            </a:r>
            <a:r>
              <a:rPr lang="en-US" altLang="ko-KR" dirty="0" err="1" smtClean="0">
                <a:solidFill>
                  <a:srgbClr val="000000"/>
                </a:solidFill>
                <a:ea typeface="Gulim" panose="020B0600000101010101" pitchFamily="34" charset="-127"/>
              </a:rPr>
              <a:t>behov</a:t>
            </a:r>
            <a:endParaRPr lang="en-US" altLang="ko-KR" dirty="0">
              <a:solidFill>
                <a:srgbClr val="000000"/>
              </a:solidFill>
              <a:ea typeface="Gulim" panose="020B0600000101010101" pitchFamily="34" charset="-127"/>
            </a:endParaRPr>
          </a:p>
          <a:p>
            <a:pPr>
              <a:buFontTx/>
              <a:buChar char="•"/>
            </a:pPr>
            <a:r>
              <a:rPr lang="en-US" altLang="ko-KR" dirty="0" err="1" smtClean="0">
                <a:solidFill>
                  <a:srgbClr val="000000"/>
                </a:solidFill>
                <a:ea typeface="Gulim" panose="020B0600000101010101" pitchFamily="34" charset="-127"/>
              </a:rPr>
              <a:t>Bidrar</a:t>
            </a:r>
            <a:r>
              <a:rPr lang="en-US" altLang="ko-KR" dirty="0" smtClean="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til</a:t>
            </a:r>
            <a:r>
              <a:rPr lang="en-US" altLang="ko-KR" dirty="0">
                <a:solidFill>
                  <a:srgbClr val="000000"/>
                </a:solidFill>
                <a:ea typeface="Gulim" panose="020B0600000101010101" pitchFamily="34" charset="-127"/>
              </a:rPr>
              <a:t> å </a:t>
            </a:r>
            <a:r>
              <a:rPr lang="en-US" altLang="ko-KR" dirty="0" err="1">
                <a:solidFill>
                  <a:srgbClr val="000000"/>
                </a:solidFill>
                <a:ea typeface="Gulim" panose="020B0600000101010101" pitchFamily="34" charset="-127"/>
              </a:rPr>
              <a:t>støtte</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fondet</a:t>
            </a:r>
            <a:r>
              <a:rPr lang="en-US" altLang="ko-KR" dirty="0">
                <a:solidFill>
                  <a:srgbClr val="000000"/>
                </a:solidFill>
                <a:ea typeface="Gulim" panose="020B0600000101010101" pitchFamily="34" charset="-127"/>
              </a:rPr>
              <a:t> </a:t>
            </a:r>
            <a:r>
              <a:rPr lang="en-US" altLang="ko-KR" dirty="0" err="1">
                <a:solidFill>
                  <a:srgbClr val="000000"/>
                </a:solidFill>
                <a:ea typeface="Gulim" panose="020B0600000101010101" pitchFamily="34" charset="-127"/>
              </a:rPr>
              <a:t>vårt</a:t>
            </a:r>
            <a:endParaRPr lang="en-US" altLang="ko-KR" dirty="0">
              <a:solidFill>
                <a:srgbClr val="000000"/>
              </a:solidFill>
              <a:ea typeface="Gulim" panose="020B0600000101010101" pitchFamily="34" charset="-127"/>
            </a:endParaRPr>
          </a:p>
          <a:p>
            <a:endParaRPr lang="nb-NO" dirty="0"/>
          </a:p>
        </p:txBody>
      </p:sp>
    </p:spTree>
    <p:extLst>
      <p:ext uri="{BB962C8B-B14F-4D97-AF65-F5344CB8AC3E}">
        <p14:creationId xmlns:p14="http://schemas.microsoft.com/office/powerpoint/2010/main" val="238078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dirty="0" smtClean="0"/>
              <a:t>Sertifiseringskrav</a:t>
            </a:r>
            <a:endParaRPr lang="nb-NO" sz="3600" dirty="0"/>
          </a:p>
        </p:txBody>
      </p:sp>
      <p:sp>
        <p:nvSpPr>
          <p:cNvPr id="3" name="Plassholder for innhold 2"/>
          <p:cNvSpPr>
            <a:spLocks noGrp="1"/>
          </p:cNvSpPr>
          <p:nvPr>
            <p:ph idx="1"/>
          </p:nvPr>
        </p:nvSpPr>
        <p:spPr/>
        <p:txBody>
          <a:bodyPr/>
          <a:lstStyle/>
          <a:p>
            <a:r>
              <a:rPr lang="nb-NO" altLang="nb-NO" dirty="0">
                <a:solidFill>
                  <a:srgbClr val="000000"/>
                </a:solidFill>
              </a:rPr>
              <a:t>President og innkommende president må lese, forstå og godkjenne med signatur </a:t>
            </a:r>
          </a:p>
          <a:p>
            <a:endParaRPr lang="nb-NO" altLang="nb-NO" dirty="0" smtClean="0">
              <a:solidFill>
                <a:srgbClr val="000000"/>
              </a:solidFill>
            </a:endParaRPr>
          </a:p>
          <a:p>
            <a:r>
              <a:rPr lang="nb-NO" altLang="nb-NO" dirty="0" smtClean="0">
                <a:solidFill>
                  <a:srgbClr val="000000"/>
                </a:solidFill>
              </a:rPr>
              <a:t>Sertifisering </a:t>
            </a:r>
            <a:r>
              <a:rPr lang="nb-NO" altLang="nb-NO" dirty="0">
                <a:solidFill>
                  <a:srgbClr val="000000"/>
                </a:solidFill>
              </a:rPr>
              <a:t>gjelder for ett år om gangen</a:t>
            </a:r>
          </a:p>
          <a:p>
            <a:r>
              <a:rPr lang="nb-NO" altLang="nb-NO" sz="3600" b="1" dirty="0">
                <a:solidFill>
                  <a:srgbClr val="FF0000"/>
                </a:solidFill>
              </a:rPr>
              <a:t>Club </a:t>
            </a:r>
            <a:r>
              <a:rPr lang="nb-NO" altLang="nb-NO" sz="3600" b="1" dirty="0" err="1">
                <a:solidFill>
                  <a:srgbClr val="FF0000"/>
                </a:solidFill>
              </a:rPr>
              <a:t>qualification</a:t>
            </a:r>
            <a:r>
              <a:rPr lang="nb-NO" altLang="nb-NO" sz="3600" b="1" dirty="0">
                <a:solidFill>
                  <a:srgbClr val="FF0000"/>
                </a:solidFill>
              </a:rPr>
              <a:t> Memorandum </a:t>
            </a:r>
            <a:r>
              <a:rPr lang="nb-NO" altLang="nb-NO" sz="3600" b="1" dirty="0" err="1">
                <a:solidFill>
                  <a:srgbClr val="FF0000"/>
                </a:solidFill>
              </a:rPr>
              <a:t>of</a:t>
            </a:r>
            <a:r>
              <a:rPr lang="nb-NO" altLang="nb-NO" sz="3600" b="1" dirty="0">
                <a:solidFill>
                  <a:srgbClr val="FF0000"/>
                </a:solidFill>
              </a:rPr>
              <a:t> </a:t>
            </a:r>
            <a:r>
              <a:rPr lang="nb-NO" altLang="nb-NO" sz="3600" b="1" dirty="0" err="1">
                <a:solidFill>
                  <a:srgbClr val="FF0000"/>
                </a:solidFill>
              </a:rPr>
              <a:t>Understanding</a:t>
            </a:r>
            <a:r>
              <a:rPr lang="nb-NO" altLang="nb-NO" sz="3600" b="1" dirty="0">
                <a:solidFill>
                  <a:srgbClr val="FF0000"/>
                </a:solidFill>
              </a:rPr>
              <a:t>= samarbeidsavtale</a:t>
            </a:r>
          </a:p>
          <a:p>
            <a:r>
              <a:rPr lang="nb-NO" altLang="nb-NO" sz="2400" b="1" dirty="0">
                <a:solidFill>
                  <a:srgbClr val="000000"/>
                </a:solidFill>
              </a:rPr>
              <a:t>CRFC må delta på kurs og ha hovedansvar for gjennomføring av </a:t>
            </a:r>
            <a:r>
              <a:rPr lang="nb-NO" altLang="nb-NO" sz="2400" b="1" dirty="0" err="1">
                <a:solidFill>
                  <a:srgbClr val="000000"/>
                </a:solidFill>
              </a:rPr>
              <a:t>TRFprosjekter</a:t>
            </a:r>
            <a:r>
              <a:rPr lang="nb-NO" altLang="nb-NO" sz="2400" b="1" dirty="0">
                <a:solidFill>
                  <a:srgbClr val="000000"/>
                </a:solidFill>
              </a:rPr>
              <a:t>  i klubben</a:t>
            </a:r>
          </a:p>
          <a:p>
            <a:endParaRPr lang="nb-NO" dirty="0"/>
          </a:p>
        </p:txBody>
      </p:sp>
    </p:spTree>
    <p:extLst>
      <p:ext uri="{BB962C8B-B14F-4D97-AF65-F5344CB8AC3E}">
        <p14:creationId xmlns:p14="http://schemas.microsoft.com/office/powerpoint/2010/main" val="263494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z="2800" dirty="0" smtClean="0"/>
              <a:t>De </a:t>
            </a:r>
            <a:r>
              <a:rPr lang="en-US" sz="2800" dirty="0" err="1" smtClean="0"/>
              <a:t>nye</a:t>
            </a:r>
            <a:r>
              <a:rPr lang="en-US" sz="2800" dirty="0" smtClean="0"/>
              <a:t> </a:t>
            </a:r>
            <a:r>
              <a:rPr lang="en-US" sz="2800" dirty="0" err="1" smtClean="0"/>
              <a:t>ordningene</a:t>
            </a:r>
            <a:endParaRPr lang="en-US" sz="2800" dirty="0" smtClean="0"/>
          </a:p>
        </p:txBody>
      </p:sp>
      <p:sp>
        <p:nvSpPr>
          <p:cNvPr id="135171" name="Rectangle 3"/>
          <p:cNvSpPr>
            <a:spLocks noGrp="1" noChangeArrowheads="1"/>
          </p:cNvSpPr>
          <p:nvPr>
            <p:ph idx="1"/>
          </p:nvPr>
        </p:nvSpPr>
        <p:spPr/>
        <p:txBody>
          <a:bodyPr/>
          <a:lstStyle/>
          <a:p>
            <a:pPr algn="ctr" eaLnBrk="1" hangingPunct="1">
              <a:buFontTx/>
              <a:buNone/>
            </a:pPr>
            <a:endParaRPr lang="en-US" dirty="0" smtClean="0"/>
          </a:p>
          <a:p>
            <a:pPr algn="ctr" eaLnBrk="1" hangingPunct="1">
              <a:buFontTx/>
              <a:buNone/>
            </a:pPr>
            <a:endParaRPr lang="en-US" dirty="0" smtClean="0"/>
          </a:p>
        </p:txBody>
      </p:sp>
      <p:sp>
        <p:nvSpPr>
          <p:cNvPr id="29699" name="Text Box 4"/>
          <p:cNvSpPr txBox="1">
            <a:spLocks noChangeArrowheads="1"/>
          </p:cNvSpPr>
          <p:nvPr/>
        </p:nvSpPr>
        <p:spPr bwMode="auto">
          <a:xfrm>
            <a:off x="1600200" y="4648200"/>
            <a:ext cx="6705600" cy="579438"/>
          </a:xfrm>
          <a:prstGeom prst="rect">
            <a:avLst/>
          </a:prstGeom>
          <a:noFill/>
          <a:ln w="9525">
            <a:noFill/>
            <a:miter lim="800000"/>
            <a:headEnd/>
            <a:tailEnd/>
          </a:ln>
        </p:spPr>
        <p:txBody>
          <a:bodyPr>
            <a:spAutoFit/>
          </a:bodyPr>
          <a:lstStyle/>
          <a:p>
            <a:pPr>
              <a:spcBef>
                <a:spcPct val="50000"/>
              </a:spcBef>
            </a:pPr>
            <a:endParaRPr lang="en-US"/>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3952"/>
          <a:stretch/>
        </p:blipFill>
        <p:spPr bwMode="auto">
          <a:xfrm>
            <a:off x="0" y="1828800"/>
            <a:ext cx="526694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p:cNvSpPr txBox="1">
            <a:spLocks/>
          </p:cNvSpPr>
          <p:nvPr/>
        </p:nvSpPr>
        <p:spPr>
          <a:xfrm>
            <a:off x="5486400" y="1493837"/>
            <a:ext cx="3200400" cy="4525963"/>
          </a:xfrm>
          <a:prstGeom prst="rect">
            <a:avLst/>
          </a:prstGeom>
        </p:spPr>
        <p:txBody>
          <a:bodyPr/>
          <a:lstStyle>
            <a:lvl1pPr marL="342900" indent="-342900" algn="l" defTabSz="457200" rtl="0" eaLnBrk="1" latinLnBrk="0" hangingPunct="1">
              <a:spcBef>
                <a:spcPct val="20000"/>
              </a:spcBef>
              <a:buFont typeface="Arial"/>
              <a:buChar char="•"/>
              <a:defRPr sz="30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6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2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0000"/>
                </a:solidFill>
              </a:rPr>
              <a:t>District grants</a:t>
            </a:r>
          </a:p>
          <a:p>
            <a:r>
              <a:rPr lang="en-US" dirty="0" smtClean="0">
                <a:solidFill>
                  <a:srgbClr val="000000"/>
                </a:solidFill>
              </a:rPr>
              <a:t>Global grants</a:t>
            </a:r>
          </a:p>
        </p:txBody>
      </p:sp>
    </p:spTree>
    <p:extLst>
      <p:ext uri="{BB962C8B-B14F-4D97-AF65-F5344CB8AC3E}">
        <p14:creationId xmlns:p14="http://schemas.microsoft.com/office/powerpoint/2010/main" val="246532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smtClean="0"/>
              <a:t>NYTT. District  grant kan brukes til:</a:t>
            </a:r>
            <a:endParaRPr lang="nb-NO" sz="2400" dirty="0"/>
          </a:p>
        </p:txBody>
      </p:sp>
      <p:sp>
        <p:nvSpPr>
          <p:cNvPr id="3" name="Plassholder for innhold 2"/>
          <p:cNvSpPr>
            <a:spLocks noGrp="1"/>
          </p:cNvSpPr>
          <p:nvPr>
            <p:ph idx="1"/>
          </p:nvPr>
        </p:nvSpPr>
        <p:spPr/>
        <p:txBody>
          <a:bodyPr/>
          <a:lstStyle/>
          <a:p>
            <a:r>
              <a:rPr lang="nb-NO" dirty="0" smtClean="0">
                <a:solidFill>
                  <a:srgbClr val="000000"/>
                </a:solidFill>
              </a:rPr>
              <a:t>Construction (</a:t>
            </a:r>
            <a:r>
              <a:rPr lang="nb-NO" dirty="0" err="1" smtClean="0">
                <a:solidFill>
                  <a:srgbClr val="000000"/>
                </a:solidFill>
              </a:rPr>
              <a:t>inkl</a:t>
            </a:r>
            <a:r>
              <a:rPr lang="nb-NO" dirty="0" smtClean="0">
                <a:solidFill>
                  <a:srgbClr val="000000"/>
                </a:solidFill>
              </a:rPr>
              <a:t> </a:t>
            </a:r>
            <a:r>
              <a:rPr lang="nb-NO" dirty="0" err="1" smtClean="0">
                <a:solidFill>
                  <a:srgbClr val="000000"/>
                </a:solidFill>
              </a:rPr>
              <a:t>low</a:t>
            </a:r>
            <a:r>
              <a:rPr lang="nb-NO" dirty="0" smtClean="0">
                <a:solidFill>
                  <a:srgbClr val="000000"/>
                </a:solidFill>
              </a:rPr>
              <a:t> </a:t>
            </a:r>
            <a:r>
              <a:rPr lang="nb-NO" dirty="0" err="1" smtClean="0">
                <a:solidFill>
                  <a:srgbClr val="000000"/>
                </a:solidFill>
              </a:rPr>
              <a:t>cost</a:t>
            </a:r>
            <a:r>
              <a:rPr lang="nb-NO" dirty="0" smtClean="0">
                <a:solidFill>
                  <a:srgbClr val="000000"/>
                </a:solidFill>
              </a:rPr>
              <a:t> </a:t>
            </a:r>
            <a:r>
              <a:rPr lang="nb-NO" dirty="0" err="1" smtClean="0">
                <a:solidFill>
                  <a:srgbClr val="000000"/>
                </a:solidFill>
              </a:rPr>
              <a:t>shelters</a:t>
            </a:r>
            <a:r>
              <a:rPr lang="nb-NO" dirty="0" smtClean="0">
                <a:solidFill>
                  <a:srgbClr val="000000"/>
                </a:solidFill>
              </a:rPr>
              <a:t>)</a:t>
            </a:r>
          </a:p>
          <a:p>
            <a:r>
              <a:rPr lang="nb-NO" dirty="0" smtClean="0">
                <a:solidFill>
                  <a:srgbClr val="000000"/>
                </a:solidFill>
              </a:rPr>
              <a:t>Grant management seminars</a:t>
            </a:r>
            <a:endParaRPr lang="nb-NO" dirty="0">
              <a:solidFill>
                <a:srgbClr val="000000"/>
              </a:solidFill>
            </a:endParaRPr>
          </a:p>
          <a:p>
            <a:r>
              <a:rPr lang="nb-NO" dirty="0" err="1" smtClean="0">
                <a:solidFill>
                  <a:srgbClr val="000000"/>
                </a:solidFill>
              </a:rPr>
              <a:t>UNGDOMSPROGRAMMER,bl.a</a:t>
            </a:r>
            <a:r>
              <a:rPr lang="nb-NO" dirty="0" smtClean="0">
                <a:solidFill>
                  <a:srgbClr val="000000"/>
                </a:solidFill>
              </a:rPr>
              <a:t>.</a:t>
            </a:r>
          </a:p>
          <a:p>
            <a:pPr lvl="1"/>
            <a:r>
              <a:rPr lang="nb-NO" sz="3200" b="1" dirty="0" smtClean="0">
                <a:solidFill>
                  <a:srgbClr val="000000"/>
                </a:solidFill>
              </a:rPr>
              <a:t>Ungdomsutveksling</a:t>
            </a:r>
          </a:p>
          <a:p>
            <a:pPr lvl="1"/>
            <a:r>
              <a:rPr lang="nb-NO" sz="3200" b="1" dirty="0" smtClean="0">
                <a:solidFill>
                  <a:srgbClr val="000000"/>
                </a:solidFill>
              </a:rPr>
              <a:t>RYLA</a:t>
            </a:r>
            <a:endParaRPr lang="nb-NO" sz="3200" b="1" dirty="0">
              <a:solidFill>
                <a:srgbClr val="000000"/>
              </a:solidFill>
            </a:endParaRPr>
          </a:p>
          <a:p>
            <a:r>
              <a:rPr lang="nb-NO" dirty="0" smtClean="0">
                <a:solidFill>
                  <a:srgbClr val="000000"/>
                </a:solidFill>
              </a:rPr>
              <a:t>Søknader innenfor fokusområdene prioriteres, andre vurderes</a:t>
            </a:r>
          </a:p>
          <a:p>
            <a:endParaRPr lang="nb-NO" dirty="0" smtClean="0"/>
          </a:p>
        </p:txBody>
      </p:sp>
    </p:spTree>
    <p:extLst>
      <p:ext uri="{BB962C8B-B14F-4D97-AF65-F5344CB8AC3E}">
        <p14:creationId xmlns:p14="http://schemas.microsoft.com/office/powerpoint/2010/main" val="186800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DISTRICT GRANTS</a:t>
            </a:r>
            <a:endParaRPr lang="en-US" sz="3200" dirty="0"/>
          </a:p>
        </p:txBody>
      </p:sp>
      <p:sp>
        <p:nvSpPr>
          <p:cNvPr id="2" name="Content Placeholder 1"/>
          <p:cNvSpPr>
            <a:spLocks noGrp="1"/>
          </p:cNvSpPr>
          <p:nvPr>
            <p:ph idx="1"/>
          </p:nvPr>
        </p:nvSpPr>
        <p:spPr>
          <a:xfrm>
            <a:off x="457200" y="1493838"/>
            <a:ext cx="3810000" cy="4525963"/>
          </a:xfrm>
        </p:spPr>
        <p:txBody>
          <a:bodyPr lIns="64310" tIns="32155" rIns="64310" bIns="32155"/>
          <a:lstStyle/>
          <a:p>
            <a:r>
              <a:rPr lang="en-US" sz="2500" dirty="0" smtClean="0">
                <a:solidFill>
                  <a:srgbClr val="000000"/>
                </a:solidFill>
              </a:rPr>
              <a:t>For </a:t>
            </a:r>
            <a:r>
              <a:rPr lang="en-US" sz="2500" dirty="0" err="1" smtClean="0">
                <a:solidFill>
                  <a:srgbClr val="000000"/>
                </a:solidFill>
              </a:rPr>
              <a:t>utdannelse</a:t>
            </a:r>
            <a:r>
              <a:rPr lang="en-US" sz="2500" dirty="0" smtClean="0">
                <a:solidFill>
                  <a:srgbClr val="000000"/>
                </a:solidFill>
              </a:rPr>
              <a:t> </a:t>
            </a:r>
            <a:r>
              <a:rPr lang="en-US" sz="2500" dirty="0" err="1" smtClean="0">
                <a:solidFill>
                  <a:srgbClr val="000000"/>
                </a:solidFill>
              </a:rPr>
              <a:t>og</a:t>
            </a:r>
            <a:r>
              <a:rPr lang="en-US" sz="2500" dirty="0" smtClean="0">
                <a:solidFill>
                  <a:srgbClr val="000000"/>
                </a:solidFill>
              </a:rPr>
              <a:t> </a:t>
            </a:r>
            <a:r>
              <a:rPr lang="en-US" sz="2500" dirty="0" err="1" smtClean="0">
                <a:solidFill>
                  <a:srgbClr val="000000"/>
                </a:solidFill>
              </a:rPr>
              <a:t>humanitære</a:t>
            </a:r>
            <a:r>
              <a:rPr lang="en-US" sz="2500" dirty="0" smtClean="0">
                <a:solidFill>
                  <a:srgbClr val="000000"/>
                </a:solidFill>
              </a:rPr>
              <a:t> </a:t>
            </a:r>
            <a:r>
              <a:rPr lang="en-US" sz="2500" dirty="0" err="1" smtClean="0">
                <a:solidFill>
                  <a:srgbClr val="000000"/>
                </a:solidFill>
              </a:rPr>
              <a:t>prosjekter</a:t>
            </a:r>
            <a:endParaRPr lang="en-US" sz="2500" dirty="0">
              <a:solidFill>
                <a:srgbClr val="000000"/>
              </a:solidFill>
            </a:endParaRPr>
          </a:p>
          <a:p>
            <a:r>
              <a:rPr lang="en-US" sz="2500" dirty="0" err="1" smtClean="0">
                <a:solidFill>
                  <a:srgbClr val="000000"/>
                </a:solidFill>
              </a:rPr>
              <a:t>Distriktet</a:t>
            </a:r>
            <a:r>
              <a:rPr lang="en-US" sz="2500" dirty="0" smtClean="0">
                <a:solidFill>
                  <a:srgbClr val="000000"/>
                </a:solidFill>
              </a:rPr>
              <a:t> </a:t>
            </a:r>
            <a:r>
              <a:rPr lang="en-US" sz="2500" dirty="0" err="1" smtClean="0">
                <a:solidFill>
                  <a:srgbClr val="000000"/>
                </a:solidFill>
              </a:rPr>
              <a:t>søker</a:t>
            </a:r>
            <a:r>
              <a:rPr lang="en-US" sz="2500" dirty="0" smtClean="0">
                <a:solidFill>
                  <a:srgbClr val="000000"/>
                </a:solidFill>
              </a:rPr>
              <a:t> om </a:t>
            </a:r>
            <a:r>
              <a:rPr lang="en-US" sz="2500" dirty="0" err="1" smtClean="0">
                <a:solidFill>
                  <a:srgbClr val="000000"/>
                </a:solidFill>
              </a:rPr>
              <a:t>en</a:t>
            </a:r>
            <a:endParaRPr lang="en-US" sz="2500" dirty="0" smtClean="0">
              <a:solidFill>
                <a:srgbClr val="000000"/>
              </a:solidFill>
            </a:endParaRPr>
          </a:p>
          <a:p>
            <a:pPr marL="0" indent="0">
              <a:buNone/>
            </a:pPr>
            <a:r>
              <a:rPr lang="en-US" sz="2500" dirty="0" smtClean="0">
                <a:solidFill>
                  <a:srgbClr val="000000"/>
                </a:solidFill>
              </a:rPr>
              <a:t>	</a:t>
            </a:r>
            <a:r>
              <a:rPr lang="en-US" sz="2500" dirty="0" err="1" smtClean="0">
                <a:solidFill>
                  <a:srgbClr val="000000"/>
                </a:solidFill>
              </a:rPr>
              <a:t>samlet</a:t>
            </a:r>
            <a:r>
              <a:rPr lang="en-US" sz="2500" dirty="0" smtClean="0">
                <a:solidFill>
                  <a:srgbClr val="000000"/>
                </a:solidFill>
              </a:rPr>
              <a:t> sum </a:t>
            </a:r>
            <a:r>
              <a:rPr lang="en-US" sz="2500" dirty="0" err="1" smtClean="0">
                <a:solidFill>
                  <a:srgbClr val="000000"/>
                </a:solidFill>
              </a:rPr>
              <a:t>en</a:t>
            </a:r>
            <a:r>
              <a:rPr lang="en-US" sz="2500" dirty="0" smtClean="0">
                <a:solidFill>
                  <a:srgbClr val="000000"/>
                </a:solidFill>
              </a:rPr>
              <a:t> gang </a:t>
            </a:r>
            <a:r>
              <a:rPr lang="en-US" sz="2500" dirty="0" err="1" smtClean="0">
                <a:solidFill>
                  <a:srgbClr val="000000"/>
                </a:solidFill>
              </a:rPr>
              <a:t>pr</a:t>
            </a:r>
            <a:r>
              <a:rPr lang="en-US" sz="2500" dirty="0" smtClean="0">
                <a:solidFill>
                  <a:srgbClr val="000000"/>
                </a:solidFill>
              </a:rPr>
              <a:t> 	</a:t>
            </a:r>
            <a:r>
              <a:rPr lang="en-US" sz="2500" dirty="0" err="1" smtClean="0">
                <a:solidFill>
                  <a:srgbClr val="000000"/>
                </a:solidFill>
              </a:rPr>
              <a:t>år</a:t>
            </a:r>
            <a:r>
              <a:rPr lang="en-US" sz="2500" dirty="0" smtClean="0">
                <a:solidFill>
                  <a:srgbClr val="000000"/>
                </a:solidFill>
              </a:rPr>
              <a:t>.</a:t>
            </a:r>
            <a:endParaRPr lang="en-US" sz="2500" dirty="0">
              <a:solidFill>
                <a:srgbClr val="000000"/>
              </a:solidFill>
            </a:endParaRPr>
          </a:p>
          <a:p>
            <a:r>
              <a:rPr lang="en-US" sz="2500" dirty="0" err="1" smtClean="0">
                <a:solidFill>
                  <a:srgbClr val="000000"/>
                </a:solidFill>
              </a:rPr>
              <a:t>Egner</a:t>
            </a:r>
            <a:r>
              <a:rPr lang="en-US" sz="2500" dirty="0" smtClean="0">
                <a:solidFill>
                  <a:srgbClr val="000000"/>
                </a:solidFill>
              </a:rPr>
              <a:t> </a:t>
            </a:r>
            <a:r>
              <a:rPr lang="en-US" sz="2500" dirty="0" err="1" smtClean="0">
                <a:solidFill>
                  <a:srgbClr val="000000"/>
                </a:solidFill>
              </a:rPr>
              <a:t>seg</a:t>
            </a:r>
            <a:r>
              <a:rPr lang="en-US" sz="2500" dirty="0" smtClean="0">
                <a:solidFill>
                  <a:srgbClr val="000000"/>
                </a:solidFill>
              </a:rPr>
              <a:t> for </a:t>
            </a:r>
            <a:r>
              <a:rPr lang="en-US" sz="2500" dirty="0" err="1" smtClean="0">
                <a:solidFill>
                  <a:srgbClr val="000000"/>
                </a:solidFill>
              </a:rPr>
              <a:t>mindre</a:t>
            </a:r>
            <a:endParaRPr lang="en-US" sz="2500" dirty="0" smtClean="0">
              <a:solidFill>
                <a:srgbClr val="000000"/>
              </a:solidFill>
            </a:endParaRPr>
          </a:p>
          <a:p>
            <a:pPr marL="0" indent="0">
              <a:buNone/>
            </a:pPr>
            <a:r>
              <a:rPr lang="en-US" sz="2500" dirty="0" smtClean="0">
                <a:solidFill>
                  <a:srgbClr val="000000"/>
                </a:solidFill>
              </a:rPr>
              <a:t>	</a:t>
            </a:r>
            <a:r>
              <a:rPr lang="en-US" sz="2500" dirty="0" err="1" smtClean="0">
                <a:solidFill>
                  <a:srgbClr val="000000"/>
                </a:solidFill>
              </a:rPr>
              <a:t>prosjekter</a:t>
            </a:r>
            <a:r>
              <a:rPr lang="en-US" sz="2500" dirty="0" smtClean="0">
                <a:solidFill>
                  <a:srgbClr val="000000"/>
                </a:solidFill>
              </a:rPr>
              <a:t> </a:t>
            </a:r>
            <a:r>
              <a:rPr lang="en-US" sz="2500" dirty="0" err="1" smtClean="0">
                <a:solidFill>
                  <a:srgbClr val="000000"/>
                </a:solidFill>
              </a:rPr>
              <a:t>og</a:t>
            </a:r>
            <a:r>
              <a:rPr lang="en-US" sz="2500" dirty="0" smtClean="0">
                <a:solidFill>
                  <a:srgbClr val="000000"/>
                </a:solidFill>
              </a:rPr>
              <a:t> 	</a:t>
            </a:r>
            <a:r>
              <a:rPr lang="en-US" sz="2500" dirty="0" err="1" smtClean="0">
                <a:solidFill>
                  <a:srgbClr val="000000"/>
                </a:solidFill>
              </a:rPr>
              <a:t>aktiviteter</a:t>
            </a:r>
            <a:endParaRPr lang="en-US" sz="2500" dirty="0">
              <a:solidFill>
                <a:srgbClr val="000000"/>
              </a:solidFill>
            </a:endParaRPr>
          </a:p>
          <a:p>
            <a:r>
              <a:rPr lang="en-US" sz="2500" dirty="0" err="1" smtClean="0">
                <a:solidFill>
                  <a:srgbClr val="000000"/>
                </a:solidFill>
              </a:rPr>
              <a:t>Lokale</a:t>
            </a:r>
            <a:r>
              <a:rPr lang="en-US" sz="2500" dirty="0" smtClean="0">
                <a:solidFill>
                  <a:srgbClr val="000000"/>
                </a:solidFill>
              </a:rPr>
              <a:t> </a:t>
            </a:r>
            <a:r>
              <a:rPr lang="en-US" sz="2500" dirty="0" err="1" smtClean="0">
                <a:solidFill>
                  <a:srgbClr val="000000"/>
                </a:solidFill>
              </a:rPr>
              <a:t>og</a:t>
            </a:r>
            <a:r>
              <a:rPr lang="en-US" sz="2500" dirty="0" smtClean="0">
                <a:solidFill>
                  <a:srgbClr val="000000"/>
                </a:solidFill>
              </a:rPr>
              <a:t> /</a:t>
            </a:r>
            <a:r>
              <a:rPr lang="en-US" sz="2500" dirty="0" err="1" smtClean="0">
                <a:solidFill>
                  <a:srgbClr val="000000"/>
                </a:solidFill>
              </a:rPr>
              <a:t>eller</a:t>
            </a:r>
            <a:r>
              <a:rPr lang="en-US" sz="2500" dirty="0" smtClean="0">
                <a:solidFill>
                  <a:srgbClr val="000000"/>
                </a:solidFill>
              </a:rPr>
              <a:t> </a:t>
            </a:r>
            <a:r>
              <a:rPr lang="en-US" sz="2500" dirty="0" err="1" smtClean="0">
                <a:solidFill>
                  <a:srgbClr val="000000"/>
                </a:solidFill>
              </a:rPr>
              <a:t>internasjonale</a:t>
            </a:r>
            <a:endParaRPr lang="en-US" sz="2500" dirty="0">
              <a:solidFill>
                <a:srgbClr val="00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676400"/>
            <a:ext cx="5105400" cy="3829050"/>
          </a:xfrm>
          <a:prstGeom prst="rect">
            <a:avLst/>
          </a:prstGeom>
        </p:spPr>
      </p:pic>
    </p:spTree>
    <p:extLst>
      <p:ext uri="{BB962C8B-B14F-4D97-AF65-F5344CB8AC3E}">
        <p14:creationId xmlns:p14="http://schemas.microsoft.com/office/powerpoint/2010/main" val="3647057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1000" y="685800"/>
            <a:ext cx="8763000" cy="685800"/>
          </a:xfrm>
        </p:spPr>
        <p:txBody>
          <a:bodyPr/>
          <a:lstStyle/>
          <a:p>
            <a:r>
              <a:rPr lang="nb-NO" sz="4000" b="1" dirty="0"/>
              <a:t>Søknad om midler fra District </a:t>
            </a:r>
            <a:r>
              <a:rPr lang="nb-NO" sz="4000" b="1" dirty="0" err="1"/>
              <a:t>Grants</a:t>
            </a:r>
            <a:r>
              <a:rPr lang="nb-NO" sz="4000" b="1" dirty="0"/>
              <a:t>. </a:t>
            </a:r>
            <a:br>
              <a:rPr lang="nb-NO" sz="4000" b="1" dirty="0"/>
            </a:br>
            <a:endParaRPr lang="nb-NO" sz="4000" dirty="0"/>
          </a:p>
        </p:txBody>
      </p:sp>
      <p:sp>
        <p:nvSpPr>
          <p:cNvPr id="3" name="Plassholder for innhold 2"/>
          <p:cNvSpPr>
            <a:spLocks noGrp="1"/>
          </p:cNvSpPr>
          <p:nvPr>
            <p:ph idx="1"/>
          </p:nvPr>
        </p:nvSpPr>
        <p:spPr/>
        <p:txBody>
          <a:bodyPr/>
          <a:lstStyle/>
          <a:p>
            <a:endParaRPr lang="nb-NO" altLang="nb-NO" sz="3200" dirty="0" smtClean="0"/>
          </a:p>
          <a:p>
            <a:r>
              <a:rPr lang="nb-NO" altLang="nb-NO" sz="3200" dirty="0" smtClean="0">
                <a:solidFill>
                  <a:srgbClr val="000000"/>
                </a:solidFill>
              </a:rPr>
              <a:t>Søknad </a:t>
            </a:r>
            <a:r>
              <a:rPr lang="nb-NO" altLang="nb-NO" sz="3200" dirty="0">
                <a:solidFill>
                  <a:srgbClr val="000000"/>
                </a:solidFill>
              </a:rPr>
              <a:t>sendes til </a:t>
            </a:r>
          </a:p>
          <a:p>
            <a:r>
              <a:rPr lang="nb-NO" altLang="nb-NO" sz="4800" b="1" dirty="0">
                <a:solidFill>
                  <a:srgbClr val="000000"/>
                </a:solidFill>
              </a:rPr>
              <a:t>d-h-tved@online.no</a:t>
            </a:r>
          </a:p>
          <a:p>
            <a:r>
              <a:rPr lang="nb-NO" altLang="nb-NO" sz="3200" dirty="0">
                <a:solidFill>
                  <a:srgbClr val="000000"/>
                </a:solidFill>
              </a:rPr>
              <a:t>Søknadsfrist kunngjøres på webside og ved mail til alle presidentene</a:t>
            </a:r>
          </a:p>
          <a:p>
            <a:endParaRPr lang="nb-NO" sz="3200" b="1" u="sng" dirty="0" smtClean="0">
              <a:solidFill>
                <a:srgbClr val="000000"/>
              </a:solidFill>
            </a:endParaRPr>
          </a:p>
        </p:txBody>
      </p:sp>
    </p:spTree>
    <p:extLst>
      <p:ext uri="{BB962C8B-B14F-4D97-AF65-F5344CB8AC3E}">
        <p14:creationId xmlns:p14="http://schemas.microsoft.com/office/powerpoint/2010/main" val="265030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RF-PowerpointDesignEN_Ligh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ppt/theme/themeOverride2.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ppt/theme/themeOverride3.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ppt/theme/themeOverride4.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ppt/theme/themeOverride5.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ppt/theme/themeOverride6.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ppt/theme/themeOverride7.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ppt/theme/themeOverride8.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418DE731D6841B2AF3B486D621B96" ma:contentTypeVersion="0" ma:contentTypeDescription="Create a new document." ma:contentTypeScope="" ma:versionID="2055c08d315c82ea1be07e69789cea6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9725EF-337D-43FA-8BE2-E0850FC421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1D40C76-69A4-455C-8B65-C3E60AC92096}">
  <ds:schemaRefs>
    <ds:schemaRef ds:uri="http://schemas.microsoft.com/office/2006/metadata/longProperties"/>
  </ds:schemaRefs>
</ds:datastoreItem>
</file>

<file path=customXml/itemProps3.xml><?xml version="1.0" encoding="utf-8"?>
<ds:datastoreItem xmlns:ds="http://schemas.openxmlformats.org/officeDocument/2006/customXml" ds:itemID="{B4A83FA0-E8E4-435F-AA7B-D174049FDAE0}">
  <ds:schemaRefs>
    <ds:schemaRef ds:uri="http://schemas.microsoft.com/sharepoint/v3/contenttype/forms"/>
  </ds:schemaRefs>
</ds:datastoreItem>
</file>

<file path=customXml/itemProps4.xml><?xml version="1.0" encoding="utf-8"?>
<ds:datastoreItem xmlns:ds="http://schemas.openxmlformats.org/officeDocument/2006/customXml" ds:itemID="{64E172D7-29A1-4793-805C-982DE3A1DC9B}">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CommunicationsPlan_APRIL2013_Updated.pptx</Template>
  <TotalTime>7743</TotalTime>
  <Words>1560</Words>
  <Application>Microsoft Office PowerPoint</Application>
  <PresentationFormat>Skjermfremvisning (4:3)</PresentationFormat>
  <Paragraphs>228</Paragraphs>
  <Slides>27</Slides>
  <Notes>21</Notes>
  <HiddenSlides>0</HiddenSlides>
  <MMClips>0</MMClips>
  <ScaleCrop>false</ScaleCrop>
  <HeadingPairs>
    <vt:vector size="6" baseType="variant">
      <vt:variant>
        <vt:lpstr>Brukte skrifter</vt:lpstr>
      </vt:variant>
      <vt:variant>
        <vt:i4>12</vt:i4>
      </vt:variant>
      <vt:variant>
        <vt:lpstr>Tema</vt:lpstr>
      </vt:variant>
      <vt:variant>
        <vt:i4>5</vt:i4>
      </vt:variant>
      <vt:variant>
        <vt:lpstr>Lysbildetitler</vt:lpstr>
      </vt:variant>
      <vt:variant>
        <vt:i4>27</vt:i4>
      </vt:variant>
    </vt:vector>
  </HeadingPairs>
  <TitlesOfParts>
    <vt:vector size="44" baseType="lpstr">
      <vt:lpstr>Gulim</vt:lpstr>
      <vt:lpstr>ＭＳ Ｐゴシック</vt:lpstr>
      <vt:lpstr>ＭＳ Ｐゴシック</vt:lpstr>
      <vt:lpstr>Arial</vt:lpstr>
      <vt:lpstr>Arial Narrow</vt:lpstr>
      <vt:lpstr>Arial Narrow Bold</vt:lpstr>
      <vt:lpstr>Calibri</vt:lpstr>
      <vt:lpstr>Georgia</vt:lpstr>
      <vt:lpstr>Times New Roman</vt:lpstr>
      <vt:lpstr>Wingdings</vt:lpstr>
      <vt:lpstr>Wingdings 2</vt:lpstr>
      <vt:lpstr>ヒラギノ角ゴ Pro W3</vt:lpstr>
      <vt:lpstr>3_Custom Design</vt:lpstr>
      <vt:lpstr>6_Custom Design</vt:lpstr>
      <vt:lpstr>4_Custom Design</vt:lpstr>
      <vt:lpstr>5_Custom Design</vt:lpstr>
      <vt:lpstr>TRF-PowerpointDesignEN_Light</vt:lpstr>
      <vt:lpstr>PowerPoint-presentasjon</vt:lpstr>
      <vt:lpstr>AGENDA</vt:lpstr>
      <vt:lpstr>TRF komiteen i distrikt 2290</vt:lpstr>
      <vt:lpstr>Sertifiseringskursene skal sikre at klubbene:</vt:lpstr>
      <vt:lpstr>Sertifiseringskrav</vt:lpstr>
      <vt:lpstr>De nye ordningene</vt:lpstr>
      <vt:lpstr>NYTT. District  grant kan brukes til:</vt:lpstr>
      <vt:lpstr>DISTRICT GRANTS</vt:lpstr>
      <vt:lpstr>Søknad om midler fra District Grants.  </vt:lpstr>
      <vt:lpstr>Søknader om district grant</vt:lpstr>
      <vt:lpstr>BANKKONTO OG SLUTTRAPPORT</vt:lpstr>
      <vt:lpstr>GLOBAL GRANTS</vt:lpstr>
      <vt:lpstr>Fokusområdene</vt:lpstr>
      <vt:lpstr>GLOBAL GRANT</vt:lpstr>
      <vt:lpstr>MÅLSETTING</vt:lpstr>
      <vt:lpstr>Bærekraft</vt:lpstr>
      <vt:lpstr>BÆREKRAFTIGE PROSJEKTER</vt:lpstr>
      <vt:lpstr>Bærekraft</vt:lpstr>
      <vt:lpstr>BÆREKRAFT</vt:lpstr>
      <vt:lpstr>Overvåking og evaluering</vt:lpstr>
      <vt:lpstr>Grants i forhold til fokusområdene</vt:lpstr>
      <vt:lpstr>HAR VI PENGER TIL PROSJEKTER?</vt:lpstr>
      <vt:lpstr>Online søknad</vt:lpstr>
      <vt:lpstr>Online søknadsprosess</vt:lpstr>
      <vt:lpstr>Rotary Club Central</vt:lpstr>
      <vt:lpstr>Klubbens oppgaver</vt:lpstr>
      <vt:lpstr>Fredsstudier</vt:lpstr>
    </vt:vector>
  </TitlesOfParts>
  <Company>Rotary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Vision Plan presentation</dc:title>
  <dc:creator>Molly Quish</dc:creator>
  <cp:lastModifiedBy>Edrund Olaisen</cp:lastModifiedBy>
  <cp:revision>417</cp:revision>
  <cp:lastPrinted>2014-09-16T12:14:03Z</cp:lastPrinted>
  <dcterms:created xsi:type="dcterms:W3CDTF">2010-05-06T15:44:14Z</dcterms:created>
  <dcterms:modified xsi:type="dcterms:W3CDTF">2014-09-25T21:30:16Z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wner">
    <vt:lpwstr/>
  </property>
  <property fmtid="{D5CDD505-2E9C-101B-9397-08002B2CF9AE}" pid="4" name="Description0">
    <vt:lpwstr/>
  </property>
  <property fmtid="{D5CDD505-2E9C-101B-9397-08002B2CF9AE}" pid="5" name="Status">
    <vt:lpwstr/>
  </property>
  <property fmtid="{D5CDD505-2E9C-101B-9397-08002B2CF9AE}" pid="6" name="ContentTypeId">
    <vt:lpwstr>0x01010028A418DE731D6841B2AF3B486D621B96</vt:lpwstr>
  </property>
  <property fmtid="{D5CDD505-2E9C-101B-9397-08002B2CF9AE}" pid="7" name="RI Time Flag">
    <vt:lpwstr>No</vt:lpwstr>
  </property>
  <property fmtid="{D5CDD505-2E9C-101B-9397-08002B2CF9AE}" pid="8" name="RI Document Category">
    <vt:lpwstr>2581</vt:lpwstr>
  </property>
  <property fmtid="{D5CDD505-2E9C-101B-9397-08002B2CF9AE}" pid="9" name="RI Document Summary">
    <vt:lpwstr>Future Vision Plan presentation</vt:lpwstr>
  </property>
  <property fmtid="{D5CDD505-2E9C-101B-9397-08002B2CF9AE}" pid="10" name="Display In">
    <vt:lpwstr>English</vt:lpwstr>
  </property>
  <property fmtid="{D5CDD505-2E9C-101B-9397-08002B2CF9AE}" pid="11" name="RI Document Type">
    <vt:lpwstr>Document</vt:lpwstr>
  </property>
</Properties>
</file>